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412" r:id="rId3"/>
    <p:sldId id="397" r:id="rId4"/>
    <p:sldId id="419" r:id="rId5"/>
    <p:sldId id="439" r:id="rId6"/>
    <p:sldId id="443" r:id="rId7"/>
    <p:sldId id="431" r:id="rId8"/>
    <p:sldId id="432" r:id="rId9"/>
    <p:sldId id="441" r:id="rId10"/>
    <p:sldId id="442" r:id="rId11"/>
    <p:sldId id="265" r:id="rId12"/>
    <p:sldId id="429" r:id="rId13"/>
    <p:sldId id="414" r:id="rId14"/>
    <p:sldId id="400" r:id="rId15"/>
    <p:sldId id="391" r:id="rId16"/>
    <p:sldId id="416" r:id="rId17"/>
    <p:sldId id="444" r:id="rId18"/>
    <p:sldId id="447" r:id="rId19"/>
    <p:sldId id="423" r:id="rId20"/>
    <p:sldId id="445" r:id="rId21"/>
    <p:sldId id="449" r:id="rId22"/>
    <p:sldId id="438" r:id="rId23"/>
    <p:sldId id="440" r:id="rId24"/>
    <p:sldId id="418" r:id="rId25"/>
    <p:sldId id="393" r:id="rId26"/>
    <p:sldId id="413" r:id="rId27"/>
    <p:sldId id="406" r:id="rId28"/>
    <p:sldId id="407" r:id="rId29"/>
    <p:sldId id="448" r:id="rId30"/>
    <p:sldId id="424" r:id="rId31"/>
    <p:sldId id="25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685" autoAdjust="0"/>
  </p:normalViewPr>
  <p:slideViewPr>
    <p:cSldViewPr snapToGrid="0">
      <p:cViewPr varScale="1">
        <p:scale>
          <a:sx n="63" d="100"/>
          <a:sy n="63" d="100"/>
        </p:scale>
        <p:origin x="138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1C488B-09D9-4504-89C1-5F7359C8D7B2}"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7333847C-5758-49A3-AE26-5F6BE6410F99}">
      <dgm:prSet/>
      <dgm:spPr/>
      <dgm:t>
        <a:bodyPr/>
        <a:lstStyle/>
        <a:p>
          <a:pPr>
            <a:lnSpc>
              <a:spcPct val="100000"/>
            </a:lnSpc>
          </a:pPr>
          <a:r>
            <a:rPr lang="en-US" b="0" i="1" dirty="0">
              <a:latin typeface="Century Gothic" panose="020B0502020202020204" pitchFamily="34" charset="0"/>
            </a:rPr>
            <a:t>privacy and fairness in the use and interpretation of genetic information</a:t>
          </a:r>
          <a:endParaRPr lang="en-US" dirty="0">
            <a:latin typeface="Century Gothic" panose="020B0502020202020204" pitchFamily="34" charset="0"/>
          </a:endParaRPr>
        </a:p>
      </dgm:t>
    </dgm:pt>
    <dgm:pt modelId="{ECB16539-4320-4020-A1E6-D6465872BCCC}" type="parTrans" cxnId="{CD4F9557-2AD0-4D6D-81C7-B78C10969B67}">
      <dgm:prSet/>
      <dgm:spPr/>
      <dgm:t>
        <a:bodyPr/>
        <a:lstStyle/>
        <a:p>
          <a:endParaRPr lang="en-US"/>
        </a:p>
      </dgm:t>
    </dgm:pt>
    <dgm:pt modelId="{B5783A91-51B7-4FDE-A6DE-7ABA791F6983}" type="sibTrans" cxnId="{CD4F9557-2AD0-4D6D-81C7-B78C10969B67}">
      <dgm:prSet/>
      <dgm:spPr/>
      <dgm:t>
        <a:bodyPr/>
        <a:lstStyle/>
        <a:p>
          <a:pPr>
            <a:lnSpc>
              <a:spcPct val="100000"/>
            </a:lnSpc>
          </a:pPr>
          <a:endParaRPr lang="en-US"/>
        </a:p>
      </dgm:t>
    </dgm:pt>
    <dgm:pt modelId="{8FC27FBA-C798-4380-A386-A9E6AF8CE88C}">
      <dgm:prSet/>
      <dgm:spPr/>
      <dgm:t>
        <a:bodyPr/>
        <a:lstStyle/>
        <a:p>
          <a:pPr>
            <a:lnSpc>
              <a:spcPct val="100000"/>
            </a:lnSpc>
          </a:pPr>
          <a:r>
            <a:rPr lang="en-US" b="0" i="1" dirty="0">
              <a:latin typeface="Century Gothic" panose="020B0502020202020204" pitchFamily="34" charset="0"/>
            </a:rPr>
            <a:t>clinical integration of new genetic technologies</a:t>
          </a:r>
          <a:endParaRPr lang="en-US" dirty="0">
            <a:latin typeface="Century Gothic" panose="020B0502020202020204" pitchFamily="34" charset="0"/>
          </a:endParaRPr>
        </a:p>
      </dgm:t>
    </dgm:pt>
    <dgm:pt modelId="{10EEE2E1-0F24-436C-8453-1EBC2EE1B4B8}" type="parTrans" cxnId="{BE59EB58-4C5D-4C9A-BE2E-FE2D84984630}">
      <dgm:prSet/>
      <dgm:spPr/>
      <dgm:t>
        <a:bodyPr/>
        <a:lstStyle/>
        <a:p>
          <a:endParaRPr lang="en-US"/>
        </a:p>
      </dgm:t>
    </dgm:pt>
    <dgm:pt modelId="{89DDE459-4672-4DDD-964A-249929C25D41}" type="sibTrans" cxnId="{BE59EB58-4C5D-4C9A-BE2E-FE2D84984630}">
      <dgm:prSet/>
      <dgm:spPr/>
      <dgm:t>
        <a:bodyPr/>
        <a:lstStyle/>
        <a:p>
          <a:pPr>
            <a:lnSpc>
              <a:spcPct val="100000"/>
            </a:lnSpc>
          </a:pPr>
          <a:endParaRPr lang="en-US"/>
        </a:p>
      </dgm:t>
    </dgm:pt>
    <dgm:pt modelId="{9539EC5F-19D6-44A4-916D-ACF644E330EF}">
      <dgm:prSet/>
      <dgm:spPr/>
      <dgm:t>
        <a:bodyPr/>
        <a:lstStyle/>
        <a:p>
          <a:pPr>
            <a:lnSpc>
              <a:spcPct val="100000"/>
            </a:lnSpc>
          </a:pPr>
          <a:r>
            <a:rPr lang="en-US" b="0" i="1" dirty="0">
              <a:latin typeface="Century Gothic" panose="020B0502020202020204" pitchFamily="34" charset="0"/>
            </a:rPr>
            <a:t>issues surrounding genetics research</a:t>
          </a:r>
          <a:endParaRPr lang="en-US" dirty="0">
            <a:latin typeface="Century Gothic" panose="020B0502020202020204" pitchFamily="34" charset="0"/>
          </a:endParaRPr>
        </a:p>
      </dgm:t>
    </dgm:pt>
    <dgm:pt modelId="{8D40794F-E834-40C4-9CDB-22DE157C5BE0}" type="parTrans" cxnId="{5FE26ACF-E584-4F43-8FA9-0EDF69434243}">
      <dgm:prSet/>
      <dgm:spPr/>
      <dgm:t>
        <a:bodyPr/>
        <a:lstStyle/>
        <a:p>
          <a:endParaRPr lang="en-US"/>
        </a:p>
      </dgm:t>
    </dgm:pt>
    <dgm:pt modelId="{9201A924-A08C-4A83-8535-342611BFAB22}" type="sibTrans" cxnId="{5FE26ACF-E584-4F43-8FA9-0EDF69434243}">
      <dgm:prSet/>
      <dgm:spPr/>
      <dgm:t>
        <a:bodyPr/>
        <a:lstStyle/>
        <a:p>
          <a:pPr>
            <a:lnSpc>
              <a:spcPct val="100000"/>
            </a:lnSpc>
          </a:pPr>
          <a:endParaRPr lang="en-US"/>
        </a:p>
      </dgm:t>
    </dgm:pt>
    <dgm:pt modelId="{D1ED7C0B-5306-4A6D-A955-969DBBD622CA}">
      <dgm:prSet/>
      <dgm:spPr/>
      <dgm:t>
        <a:bodyPr/>
        <a:lstStyle/>
        <a:p>
          <a:pPr>
            <a:lnSpc>
              <a:spcPct val="100000"/>
            </a:lnSpc>
          </a:pPr>
          <a:r>
            <a:rPr lang="en-US" b="0" i="1" dirty="0">
              <a:latin typeface="Century Gothic" panose="020B0502020202020204" pitchFamily="34" charset="0"/>
            </a:rPr>
            <a:t>public and professional education</a:t>
          </a:r>
          <a:endParaRPr lang="en-US" dirty="0">
            <a:latin typeface="Century Gothic" panose="020B0502020202020204" pitchFamily="34" charset="0"/>
          </a:endParaRPr>
        </a:p>
      </dgm:t>
    </dgm:pt>
    <dgm:pt modelId="{F2B01DE9-FF53-4BFF-8A75-3F43CC34374F}" type="parTrans" cxnId="{9039B7A1-766D-4F04-9B2A-671C16D7AE9C}">
      <dgm:prSet/>
      <dgm:spPr/>
      <dgm:t>
        <a:bodyPr/>
        <a:lstStyle/>
        <a:p>
          <a:endParaRPr lang="en-US"/>
        </a:p>
      </dgm:t>
    </dgm:pt>
    <dgm:pt modelId="{D23A7144-2AB3-4FB3-A26F-60557999BE4A}" type="sibTrans" cxnId="{9039B7A1-766D-4F04-9B2A-671C16D7AE9C}">
      <dgm:prSet/>
      <dgm:spPr/>
      <dgm:t>
        <a:bodyPr/>
        <a:lstStyle/>
        <a:p>
          <a:endParaRPr lang="en-US"/>
        </a:p>
      </dgm:t>
    </dgm:pt>
    <dgm:pt modelId="{923EEA79-76C2-41F7-A054-4CE8E7A09897}" type="pres">
      <dgm:prSet presAssocID="{671C488B-09D9-4504-89C1-5F7359C8D7B2}" presName="root" presStyleCnt="0">
        <dgm:presLayoutVars>
          <dgm:dir/>
          <dgm:resizeHandles val="exact"/>
        </dgm:presLayoutVars>
      </dgm:prSet>
      <dgm:spPr/>
    </dgm:pt>
    <dgm:pt modelId="{9C74FB53-FC04-45B8-8250-8E26D8980D3D}" type="pres">
      <dgm:prSet presAssocID="{671C488B-09D9-4504-89C1-5F7359C8D7B2}" presName="container" presStyleCnt="0">
        <dgm:presLayoutVars>
          <dgm:dir/>
          <dgm:resizeHandles val="exact"/>
        </dgm:presLayoutVars>
      </dgm:prSet>
      <dgm:spPr/>
    </dgm:pt>
    <dgm:pt modelId="{685E26F4-7C37-4BA1-9684-8F929D6A7C9A}" type="pres">
      <dgm:prSet presAssocID="{7333847C-5758-49A3-AE26-5F6BE6410F99}" presName="compNode" presStyleCnt="0"/>
      <dgm:spPr/>
    </dgm:pt>
    <dgm:pt modelId="{31A9BD4E-BFEE-4DC1-A192-72723846E38A}" type="pres">
      <dgm:prSet presAssocID="{7333847C-5758-49A3-AE26-5F6BE6410F99}" presName="iconBgRect" presStyleLbl="bgShp" presStyleIdx="0" presStyleCnt="4"/>
      <dgm:spPr/>
    </dgm:pt>
    <dgm:pt modelId="{8CE44556-334A-4F96-ADCD-D601B93B6D15}" type="pres">
      <dgm:prSet presAssocID="{7333847C-5758-49A3-AE26-5F6BE6410F99}"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ecurity camera with solid fill"/>
        </a:ext>
      </dgm:extLst>
    </dgm:pt>
    <dgm:pt modelId="{A26EDD11-1373-4F4B-99E2-4B0A9C728674}" type="pres">
      <dgm:prSet presAssocID="{7333847C-5758-49A3-AE26-5F6BE6410F99}" presName="spaceRect" presStyleCnt="0"/>
      <dgm:spPr/>
    </dgm:pt>
    <dgm:pt modelId="{FB99F9D7-743E-4BEE-9504-6782426BC2A8}" type="pres">
      <dgm:prSet presAssocID="{7333847C-5758-49A3-AE26-5F6BE6410F99}" presName="textRect" presStyleLbl="revTx" presStyleIdx="0" presStyleCnt="4">
        <dgm:presLayoutVars>
          <dgm:chMax val="1"/>
          <dgm:chPref val="1"/>
        </dgm:presLayoutVars>
      </dgm:prSet>
      <dgm:spPr/>
    </dgm:pt>
    <dgm:pt modelId="{57CD9B93-71CD-4624-9FD6-E2B100C215A5}" type="pres">
      <dgm:prSet presAssocID="{B5783A91-51B7-4FDE-A6DE-7ABA791F6983}" presName="sibTrans" presStyleLbl="sibTrans2D1" presStyleIdx="0" presStyleCnt="0"/>
      <dgm:spPr/>
    </dgm:pt>
    <dgm:pt modelId="{3CE0AB41-284D-49DC-9B64-940F27A04485}" type="pres">
      <dgm:prSet presAssocID="{8FC27FBA-C798-4380-A386-A9E6AF8CE88C}" presName="compNode" presStyleCnt="0"/>
      <dgm:spPr/>
    </dgm:pt>
    <dgm:pt modelId="{DBF9D3ED-E9FB-4F7A-BB03-2347E42EC5D8}" type="pres">
      <dgm:prSet presAssocID="{8FC27FBA-C798-4380-A386-A9E6AF8CE88C}" presName="iconBgRect" presStyleLbl="bgShp" presStyleIdx="1" presStyleCnt="4"/>
      <dgm:spPr/>
    </dgm:pt>
    <dgm:pt modelId="{A9BE1A3A-3765-4E33-BE7F-EEC1C9DC6083}" type="pres">
      <dgm:prSet presAssocID="{8FC27FBA-C798-4380-A386-A9E6AF8CE88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Voicemail Forward"/>
        </a:ext>
      </dgm:extLst>
    </dgm:pt>
    <dgm:pt modelId="{02DEAD74-61AF-4032-AF39-C200CAE6688A}" type="pres">
      <dgm:prSet presAssocID="{8FC27FBA-C798-4380-A386-A9E6AF8CE88C}" presName="spaceRect" presStyleCnt="0"/>
      <dgm:spPr/>
    </dgm:pt>
    <dgm:pt modelId="{319D7F88-3653-4F51-A45F-00915F925A3A}" type="pres">
      <dgm:prSet presAssocID="{8FC27FBA-C798-4380-A386-A9E6AF8CE88C}" presName="textRect" presStyleLbl="revTx" presStyleIdx="1" presStyleCnt="4">
        <dgm:presLayoutVars>
          <dgm:chMax val="1"/>
          <dgm:chPref val="1"/>
        </dgm:presLayoutVars>
      </dgm:prSet>
      <dgm:spPr/>
    </dgm:pt>
    <dgm:pt modelId="{61E38ACF-CA19-459A-85C1-EDED0474A76A}" type="pres">
      <dgm:prSet presAssocID="{89DDE459-4672-4DDD-964A-249929C25D41}" presName="sibTrans" presStyleLbl="sibTrans2D1" presStyleIdx="0" presStyleCnt="0"/>
      <dgm:spPr/>
    </dgm:pt>
    <dgm:pt modelId="{EE12AD29-00A6-4AB9-A0CD-B8AD8B8BFA40}" type="pres">
      <dgm:prSet presAssocID="{9539EC5F-19D6-44A4-916D-ACF644E330EF}" presName="compNode" presStyleCnt="0"/>
      <dgm:spPr/>
    </dgm:pt>
    <dgm:pt modelId="{5BD161AB-CF09-4C2F-82F3-8AC98AFB0E5B}" type="pres">
      <dgm:prSet presAssocID="{9539EC5F-19D6-44A4-916D-ACF644E330EF}" presName="iconBgRect" presStyleLbl="bgShp" presStyleIdx="2" presStyleCnt="4"/>
      <dgm:spPr/>
    </dgm:pt>
    <dgm:pt modelId="{4F7496E2-CAE9-4881-A57E-7597F049EB76}" type="pres">
      <dgm:prSet presAssocID="{9539EC5F-19D6-44A4-916D-ACF644E330E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ooter"/>
        </a:ext>
      </dgm:extLst>
    </dgm:pt>
    <dgm:pt modelId="{58A6BA9A-FF8C-47C7-88A7-E85316D5B79B}" type="pres">
      <dgm:prSet presAssocID="{9539EC5F-19D6-44A4-916D-ACF644E330EF}" presName="spaceRect" presStyleCnt="0"/>
      <dgm:spPr/>
    </dgm:pt>
    <dgm:pt modelId="{EA7C264F-9DE8-4579-B56C-D4D7C2A20E6A}" type="pres">
      <dgm:prSet presAssocID="{9539EC5F-19D6-44A4-916D-ACF644E330EF}" presName="textRect" presStyleLbl="revTx" presStyleIdx="2" presStyleCnt="4">
        <dgm:presLayoutVars>
          <dgm:chMax val="1"/>
          <dgm:chPref val="1"/>
        </dgm:presLayoutVars>
      </dgm:prSet>
      <dgm:spPr/>
    </dgm:pt>
    <dgm:pt modelId="{75277935-B26C-4334-8667-B9D1732AC8B6}" type="pres">
      <dgm:prSet presAssocID="{9201A924-A08C-4A83-8535-342611BFAB22}" presName="sibTrans" presStyleLbl="sibTrans2D1" presStyleIdx="0" presStyleCnt="0"/>
      <dgm:spPr/>
    </dgm:pt>
    <dgm:pt modelId="{22341D8E-EF24-4129-BBEC-6681941614A4}" type="pres">
      <dgm:prSet presAssocID="{D1ED7C0B-5306-4A6D-A955-969DBBD622CA}" presName="compNode" presStyleCnt="0"/>
      <dgm:spPr/>
    </dgm:pt>
    <dgm:pt modelId="{EFDAE402-A0DC-4AC7-9758-076244AA7982}" type="pres">
      <dgm:prSet presAssocID="{D1ED7C0B-5306-4A6D-A955-969DBBD622CA}" presName="iconBgRect" presStyleLbl="bgShp" presStyleIdx="3" presStyleCnt="4"/>
      <dgm:spPr/>
    </dgm:pt>
    <dgm:pt modelId="{C2B36BEE-DC11-4EC1-9BE8-6EEDE1F94FEF}" type="pres">
      <dgm:prSet presAssocID="{D1ED7C0B-5306-4A6D-A955-969DBBD622C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ducation"/>
        </a:ext>
      </dgm:extLst>
    </dgm:pt>
    <dgm:pt modelId="{B9CA706C-D574-49E0-9A16-8DB01DC270FB}" type="pres">
      <dgm:prSet presAssocID="{D1ED7C0B-5306-4A6D-A955-969DBBD622CA}" presName="spaceRect" presStyleCnt="0"/>
      <dgm:spPr/>
    </dgm:pt>
    <dgm:pt modelId="{8852FF55-AF33-4F86-8BBD-DFDA492843BD}" type="pres">
      <dgm:prSet presAssocID="{D1ED7C0B-5306-4A6D-A955-969DBBD622CA}" presName="textRect" presStyleLbl="revTx" presStyleIdx="3" presStyleCnt="4">
        <dgm:presLayoutVars>
          <dgm:chMax val="1"/>
          <dgm:chPref val="1"/>
        </dgm:presLayoutVars>
      </dgm:prSet>
      <dgm:spPr/>
    </dgm:pt>
  </dgm:ptLst>
  <dgm:cxnLst>
    <dgm:cxn modelId="{9A340519-7B0A-477F-B8AA-8983E7C4D7CE}" type="presOf" srcId="{671C488B-09D9-4504-89C1-5F7359C8D7B2}" destId="{923EEA79-76C2-41F7-A054-4CE8E7A09897}" srcOrd="0" destOrd="0" presId="urn:microsoft.com/office/officeart/2018/2/layout/IconCircleList"/>
    <dgm:cxn modelId="{FB1FE139-BE80-429B-B881-DC8D5EF0966E}" type="presOf" srcId="{8FC27FBA-C798-4380-A386-A9E6AF8CE88C}" destId="{319D7F88-3653-4F51-A45F-00915F925A3A}" srcOrd="0" destOrd="0" presId="urn:microsoft.com/office/officeart/2018/2/layout/IconCircleList"/>
    <dgm:cxn modelId="{CD4F9557-2AD0-4D6D-81C7-B78C10969B67}" srcId="{671C488B-09D9-4504-89C1-5F7359C8D7B2}" destId="{7333847C-5758-49A3-AE26-5F6BE6410F99}" srcOrd="0" destOrd="0" parTransId="{ECB16539-4320-4020-A1E6-D6465872BCCC}" sibTransId="{B5783A91-51B7-4FDE-A6DE-7ABA791F6983}"/>
    <dgm:cxn modelId="{BE59EB58-4C5D-4C9A-BE2E-FE2D84984630}" srcId="{671C488B-09D9-4504-89C1-5F7359C8D7B2}" destId="{8FC27FBA-C798-4380-A386-A9E6AF8CE88C}" srcOrd="1" destOrd="0" parTransId="{10EEE2E1-0F24-436C-8453-1EBC2EE1B4B8}" sibTransId="{89DDE459-4672-4DDD-964A-249929C25D41}"/>
    <dgm:cxn modelId="{AD8CD589-6DD5-4581-BFF8-FBA19B1EE409}" type="presOf" srcId="{9201A924-A08C-4A83-8535-342611BFAB22}" destId="{75277935-B26C-4334-8667-B9D1732AC8B6}" srcOrd="0" destOrd="0" presId="urn:microsoft.com/office/officeart/2018/2/layout/IconCircleList"/>
    <dgm:cxn modelId="{9039B7A1-766D-4F04-9B2A-671C16D7AE9C}" srcId="{671C488B-09D9-4504-89C1-5F7359C8D7B2}" destId="{D1ED7C0B-5306-4A6D-A955-969DBBD622CA}" srcOrd="3" destOrd="0" parTransId="{F2B01DE9-FF53-4BFF-8A75-3F43CC34374F}" sibTransId="{D23A7144-2AB3-4FB3-A26F-60557999BE4A}"/>
    <dgm:cxn modelId="{719692AF-997F-45CE-801E-CD2BEF147C8E}" type="presOf" srcId="{9539EC5F-19D6-44A4-916D-ACF644E330EF}" destId="{EA7C264F-9DE8-4579-B56C-D4D7C2A20E6A}" srcOrd="0" destOrd="0" presId="urn:microsoft.com/office/officeart/2018/2/layout/IconCircleList"/>
    <dgm:cxn modelId="{C66433B0-8E28-40F9-AEDA-83441CAC1D4D}" type="presOf" srcId="{7333847C-5758-49A3-AE26-5F6BE6410F99}" destId="{FB99F9D7-743E-4BEE-9504-6782426BC2A8}" srcOrd="0" destOrd="0" presId="urn:microsoft.com/office/officeart/2018/2/layout/IconCircleList"/>
    <dgm:cxn modelId="{02F49CC1-5516-419E-AE6F-521B2AF79F42}" type="presOf" srcId="{D1ED7C0B-5306-4A6D-A955-969DBBD622CA}" destId="{8852FF55-AF33-4F86-8BBD-DFDA492843BD}" srcOrd="0" destOrd="0" presId="urn:microsoft.com/office/officeart/2018/2/layout/IconCircleList"/>
    <dgm:cxn modelId="{5FE26ACF-E584-4F43-8FA9-0EDF69434243}" srcId="{671C488B-09D9-4504-89C1-5F7359C8D7B2}" destId="{9539EC5F-19D6-44A4-916D-ACF644E330EF}" srcOrd="2" destOrd="0" parTransId="{8D40794F-E834-40C4-9CDB-22DE157C5BE0}" sibTransId="{9201A924-A08C-4A83-8535-342611BFAB22}"/>
    <dgm:cxn modelId="{0CC1FBD2-368D-4AEF-AC25-948F081D2CCA}" type="presOf" srcId="{89DDE459-4672-4DDD-964A-249929C25D41}" destId="{61E38ACF-CA19-459A-85C1-EDED0474A76A}" srcOrd="0" destOrd="0" presId="urn:microsoft.com/office/officeart/2018/2/layout/IconCircleList"/>
    <dgm:cxn modelId="{219E26D8-6872-4EE7-AF2D-1F71B5C25CD2}" type="presOf" srcId="{B5783A91-51B7-4FDE-A6DE-7ABA791F6983}" destId="{57CD9B93-71CD-4624-9FD6-E2B100C215A5}" srcOrd="0" destOrd="0" presId="urn:microsoft.com/office/officeart/2018/2/layout/IconCircleList"/>
    <dgm:cxn modelId="{8A020A02-E207-4350-939A-479CD3BFA88E}" type="presParOf" srcId="{923EEA79-76C2-41F7-A054-4CE8E7A09897}" destId="{9C74FB53-FC04-45B8-8250-8E26D8980D3D}" srcOrd="0" destOrd="0" presId="urn:microsoft.com/office/officeart/2018/2/layout/IconCircleList"/>
    <dgm:cxn modelId="{6C5A6A1D-084E-47A2-BBEC-BA1834879F7A}" type="presParOf" srcId="{9C74FB53-FC04-45B8-8250-8E26D8980D3D}" destId="{685E26F4-7C37-4BA1-9684-8F929D6A7C9A}" srcOrd="0" destOrd="0" presId="urn:microsoft.com/office/officeart/2018/2/layout/IconCircleList"/>
    <dgm:cxn modelId="{CE627F9F-B4B0-4E9B-A642-4F4C34632A7F}" type="presParOf" srcId="{685E26F4-7C37-4BA1-9684-8F929D6A7C9A}" destId="{31A9BD4E-BFEE-4DC1-A192-72723846E38A}" srcOrd="0" destOrd="0" presId="urn:microsoft.com/office/officeart/2018/2/layout/IconCircleList"/>
    <dgm:cxn modelId="{5324C1C6-7F56-4D2D-8404-0052308EE868}" type="presParOf" srcId="{685E26F4-7C37-4BA1-9684-8F929D6A7C9A}" destId="{8CE44556-334A-4F96-ADCD-D601B93B6D15}" srcOrd="1" destOrd="0" presId="urn:microsoft.com/office/officeart/2018/2/layout/IconCircleList"/>
    <dgm:cxn modelId="{8F4382D2-BEDC-4A78-BEC2-58B023181412}" type="presParOf" srcId="{685E26F4-7C37-4BA1-9684-8F929D6A7C9A}" destId="{A26EDD11-1373-4F4B-99E2-4B0A9C728674}" srcOrd="2" destOrd="0" presId="urn:microsoft.com/office/officeart/2018/2/layout/IconCircleList"/>
    <dgm:cxn modelId="{0D4B2C8B-DAE2-4450-9517-D2C0A35367A9}" type="presParOf" srcId="{685E26F4-7C37-4BA1-9684-8F929D6A7C9A}" destId="{FB99F9D7-743E-4BEE-9504-6782426BC2A8}" srcOrd="3" destOrd="0" presId="urn:microsoft.com/office/officeart/2018/2/layout/IconCircleList"/>
    <dgm:cxn modelId="{C77ABD29-2D77-4A94-8EAD-A089B9459698}" type="presParOf" srcId="{9C74FB53-FC04-45B8-8250-8E26D8980D3D}" destId="{57CD9B93-71CD-4624-9FD6-E2B100C215A5}" srcOrd="1" destOrd="0" presId="urn:microsoft.com/office/officeart/2018/2/layout/IconCircleList"/>
    <dgm:cxn modelId="{806FADC2-8552-4650-9FF4-93DEA733F35C}" type="presParOf" srcId="{9C74FB53-FC04-45B8-8250-8E26D8980D3D}" destId="{3CE0AB41-284D-49DC-9B64-940F27A04485}" srcOrd="2" destOrd="0" presId="urn:microsoft.com/office/officeart/2018/2/layout/IconCircleList"/>
    <dgm:cxn modelId="{51BA5D44-8B61-41F7-B22C-F8988224E018}" type="presParOf" srcId="{3CE0AB41-284D-49DC-9B64-940F27A04485}" destId="{DBF9D3ED-E9FB-4F7A-BB03-2347E42EC5D8}" srcOrd="0" destOrd="0" presId="urn:microsoft.com/office/officeart/2018/2/layout/IconCircleList"/>
    <dgm:cxn modelId="{A1B3BC0D-A74D-4ED5-992C-F5A918D11E03}" type="presParOf" srcId="{3CE0AB41-284D-49DC-9B64-940F27A04485}" destId="{A9BE1A3A-3765-4E33-BE7F-EEC1C9DC6083}" srcOrd="1" destOrd="0" presId="urn:microsoft.com/office/officeart/2018/2/layout/IconCircleList"/>
    <dgm:cxn modelId="{33327E0D-FF8C-4A5F-8F28-8273D2027BD0}" type="presParOf" srcId="{3CE0AB41-284D-49DC-9B64-940F27A04485}" destId="{02DEAD74-61AF-4032-AF39-C200CAE6688A}" srcOrd="2" destOrd="0" presId="urn:microsoft.com/office/officeart/2018/2/layout/IconCircleList"/>
    <dgm:cxn modelId="{58AF5DE5-D606-4FAD-9077-2A3241A360C7}" type="presParOf" srcId="{3CE0AB41-284D-49DC-9B64-940F27A04485}" destId="{319D7F88-3653-4F51-A45F-00915F925A3A}" srcOrd="3" destOrd="0" presId="urn:microsoft.com/office/officeart/2018/2/layout/IconCircleList"/>
    <dgm:cxn modelId="{5C28FF8C-7EAD-44CB-BAE6-0428EFA81C85}" type="presParOf" srcId="{9C74FB53-FC04-45B8-8250-8E26D8980D3D}" destId="{61E38ACF-CA19-459A-85C1-EDED0474A76A}" srcOrd="3" destOrd="0" presId="urn:microsoft.com/office/officeart/2018/2/layout/IconCircleList"/>
    <dgm:cxn modelId="{C5F1802C-5B21-4FA1-88A8-BA05B1CFFD89}" type="presParOf" srcId="{9C74FB53-FC04-45B8-8250-8E26D8980D3D}" destId="{EE12AD29-00A6-4AB9-A0CD-B8AD8B8BFA40}" srcOrd="4" destOrd="0" presId="urn:microsoft.com/office/officeart/2018/2/layout/IconCircleList"/>
    <dgm:cxn modelId="{29590C0A-B4E3-4653-9A20-31EB360F818B}" type="presParOf" srcId="{EE12AD29-00A6-4AB9-A0CD-B8AD8B8BFA40}" destId="{5BD161AB-CF09-4C2F-82F3-8AC98AFB0E5B}" srcOrd="0" destOrd="0" presId="urn:microsoft.com/office/officeart/2018/2/layout/IconCircleList"/>
    <dgm:cxn modelId="{DDEBF15E-69D7-475D-B5C0-904B00EA2318}" type="presParOf" srcId="{EE12AD29-00A6-4AB9-A0CD-B8AD8B8BFA40}" destId="{4F7496E2-CAE9-4881-A57E-7597F049EB76}" srcOrd="1" destOrd="0" presId="urn:microsoft.com/office/officeart/2018/2/layout/IconCircleList"/>
    <dgm:cxn modelId="{4B243823-4BE3-48D8-AD42-990586BE6910}" type="presParOf" srcId="{EE12AD29-00A6-4AB9-A0CD-B8AD8B8BFA40}" destId="{58A6BA9A-FF8C-47C7-88A7-E85316D5B79B}" srcOrd="2" destOrd="0" presId="urn:microsoft.com/office/officeart/2018/2/layout/IconCircleList"/>
    <dgm:cxn modelId="{E70461FC-FFA7-4AD0-805F-16E8E5FF22EC}" type="presParOf" srcId="{EE12AD29-00A6-4AB9-A0CD-B8AD8B8BFA40}" destId="{EA7C264F-9DE8-4579-B56C-D4D7C2A20E6A}" srcOrd="3" destOrd="0" presId="urn:microsoft.com/office/officeart/2018/2/layout/IconCircleList"/>
    <dgm:cxn modelId="{42324CA2-1756-4942-82A7-28C729AB5DAD}" type="presParOf" srcId="{9C74FB53-FC04-45B8-8250-8E26D8980D3D}" destId="{75277935-B26C-4334-8667-B9D1732AC8B6}" srcOrd="5" destOrd="0" presId="urn:microsoft.com/office/officeart/2018/2/layout/IconCircleList"/>
    <dgm:cxn modelId="{27E54C2C-E66E-43C6-8D3E-23D697CDD88B}" type="presParOf" srcId="{9C74FB53-FC04-45B8-8250-8E26D8980D3D}" destId="{22341D8E-EF24-4129-BBEC-6681941614A4}" srcOrd="6" destOrd="0" presId="urn:microsoft.com/office/officeart/2018/2/layout/IconCircleList"/>
    <dgm:cxn modelId="{90A4395A-8DFE-4770-A192-219017BA2865}" type="presParOf" srcId="{22341D8E-EF24-4129-BBEC-6681941614A4}" destId="{EFDAE402-A0DC-4AC7-9758-076244AA7982}" srcOrd="0" destOrd="0" presId="urn:microsoft.com/office/officeart/2018/2/layout/IconCircleList"/>
    <dgm:cxn modelId="{FEBF371A-307A-4C32-A16B-C63A4742998E}" type="presParOf" srcId="{22341D8E-EF24-4129-BBEC-6681941614A4}" destId="{C2B36BEE-DC11-4EC1-9BE8-6EEDE1F94FEF}" srcOrd="1" destOrd="0" presId="urn:microsoft.com/office/officeart/2018/2/layout/IconCircleList"/>
    <dgm:cxn modelId="{159465E1-8143-4640-BA7E-FBBD37EBE60D}" type="presParOf" srcId="{22341D8E-EF24-4129-BBEC-6681941614A4}" destId="{B9CA706C-D574-49E0-9A16-8DB01DC270FB}" srcOrd="2" destOrd="0" presId="urn:microsoft.com/office/officeart/2018/2/layout/IconCircleList"/>
    <dgm:cxn modelId="{49914E7D-41ED-4351-BBE1-F2EACC1CBF42}" type="presParOf" srcId="{22341D8E-EF24-4129-BBEC-6681941614A4}" destId="{8852FF55-AF33-4F86-8BBD-DFDA492843B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9BD4E-BFEE-4DC1-A192-72723846E38A}">
      <dsp:nvSpPr>
        <dsp:cNvPr id="0" name=""/>
        <dsp:cNvSpPr/>
      </dsp:nvSpPr>
      <dsp:spPr>
        <a:xfrm>
          <a:off x="212335"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E44556-334A-4F96-ADCD-D601B93B6D15}">
      <dsp:nvSpPr>
        <dsp:cNvPr id="0" name=""/>
        <dsp:cNvSpPr/>
      </dsp:nvSpPr>
      <dsp:spPr>
        <a:xfrm>
          <a:off x="492877" y="750432"/>
          <a:ext cx="774830" cy="77483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99F9D7-743E-4BEE-9504-6782426BC2A8}">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0" i="1" kern="1200" dirty="0">
              <a:latin typeface="Century Gothic" panose="020B0502020202020204" pitchFamily="34" charset="0"/>
            </a:rPr>
            <a:t>privacy and fairness in the use and interpretation of genetic information</a:t>
          </a:r>
          <a:endParaRPr lang="en-US" sz="2100" kern="1200" dirty="0">
            <a:latin typeface="Century Gothic" panose="020B0502020202020204" pitchFamily="34" charset="0"/>
          </a:endParaRPr>
        </a:p>
      </dsp:txBody>
      <dsp:txXfrm>
        <a:off x="1834517" y="469890"/>
        <a:ext cx="3148942" cy="1335915"/>
      </dsp:txXfrm>
    </dsp:sp>
    <dsp:sp modelId="{DBF9D3ED-E9FB-4F7A-BB03-2347E42EC5D8}">
      <dsp:nvSpPr>
        <dsp:cNvPr id="0" name=""/>
        <dsp:cNvSpPr/>
      </dsp:nvSpPr>
      <dsp:spPr>
        <a:xfrm>
          <a:off x="5532139"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BE1A3A-3765-4E33-BE7F-EEC1C9DC6083}">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9D7F88-3653-4F51-A45F-00915F925A3A}">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0" i="1" kern="1200" dirty="0">
              <a:latin typeface="Century Gothic" panose="020B0502020202020204" pitchFamily="34" charset="0"/>
            </a:rPr>
            <a:t>clinical integration of new genetic technologies</a:t>
          </a:r>
          <a:endParaRPr lang="en-US" sz="2100" kern="1200" dirty="0">
            <a:latin typeface="Century Gothic" panose="020B0502020202020204" pitchFamily="34" charset="0"/>
          </a:endParaRPr>
        </a:p>
      </dsp:txBody>
      <dsp:txXfrm>
        <a:off x="7154322" y="469890"/>
        <a:ext cx="3148942" cy="1335915"/>
      </dsp:txXfrm>
    </dsp:sp>
    <dsp:sp modelId="{5BD161AB-CF09-4C2F-82F3-8AC98AFB0E5B}">
      <dsp:nvSpPr>
        <dsp:cNvPr id="0" name=""/>
        <dsp:cNvSpPr/>
      </dsp:nvSpPr>
      <dsp:spPr>
        <a:xfrm>
          <a:off x="212335"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7496E2-CAE9-4881-A57E-7597F049EB76}">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7C264F-9DE8-4579-B56C-D4D7C2A20E6A}">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0" i="1" kern="1200" dirty="0">
              <a:latin typeface="Century Gothic" panose="020B0502020202020204" pitchFamily="34" charset="0"/>
            </a:rPr>
            <a:t>issues surrounding genetics research</a:t>
          </a:r>
          <a:endParaRPr lang="en-US" sz="2100" kern="1200" dirty="0">
            <a:latin typeface="Century Gothic" panose="020B0502020202020204" pitchFamily="34" charset="0"/>
          </a:endParaRPr>
        </a:p>
      </dsp:txBody>
      <dsp:txXfrm>
        <a:off x="1834517" y="2545532"/>
        <a:ext cx="3148942" cy="1335915"/>
      </dsp:txXfrm>
    </dsp:sp>
    <dsp:sp modelId="{EFDAE402-A0DC-4AC7-9758-076244AA7982}">
      <dsp:nvSpPr>
        <dsp:cNvPr id="0" name=""/>
        <dsp:cNvSpPr/>
      </dsp:nvSpPr>
      <dsp:spPr>
        <a:xfrm>
          <a:off x="5532139"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B36BEE-DC11-4EC1-9BE8-6EEDE1F94FEF}">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52FF55-AF33-4F86-8BBD-DFDA492843BD}">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0" i="1" kern="1200" dirty="0">
              <a:latin typeface="Century Gothic" panose="020B0502020202020204" pitchFamily="34" charset="0"/>
            </a:rPr>
            <a:t>public and professional education</a:t>
          </a:r>
          <a:endParaRPr lang="en-US" sz="2100" kern="1200" dirty="0">
            <a:latin typeface="Century Gothic" panose="020B0502020202020204" pitchFamily="34" charset="0"/>
          </a:endParaRPr>
        </a:p>
      </dsp:txBody>
      <dsp:txXfrm>
        <a:off x="7154322" y="2545532"/>
        <a:ext cx="3148942" cy="133591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CD92A-7B67-4EDA-BC42-C49C5953777D}" type="datetimeFigureOut">
              <a:rPr lang="en-US" smtClean="0"/>
              <a:t>6/10/2021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D67687-17E4-49C4-B99D-CC387D08C136}" type="slidenum">
              <a:rPr lang="en-US" smtClean="0"/>
              <a:t>‹#›</a:t>
            </a:fld>
            <a:endParaRPr lang="en-US"/>
          </a:p>
        </p:txBody>
      </p:sp>
    </p:spTree>
    <p:extLst>
      <p:ext uri="{BB962C8B-B14F-4D97-AF65-F5344CB8AC3E}">
        <p14:creationId xmlns:p14="http://schemas.microsoft.com/office/powerpoint/2010/main" val="344271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53AB831E-FAE6-4FCD-B6FE-5EFFCC6E9496}" type="slidenum">
              <a:rPr lang="en-US" smtClean="0"/>
              <a:t>1</a:t>
            </a:fld>
            <a:endParaRPr lang="en-US"/>
          </a:p>
        </p:txBody>
      </p:sp>
    </p:spTree>
    <p:extLst>
      <p:ext uri="{BB962C8B-B14F-4D97-AF65-F5344CB8AC3E}">
        <p14:creationId xmlns:p14="http://schemas.microsoft.com/office/powerpoint/2010/main" val="3837018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 a commentary on a systematic review of CCTV studies, Megan Hollis writes:</a:t>
            </a:r>
          </a:p>
        </p:txBody>
      </p:sp>
      <p:sp>
        <p:nvSpPr>
          <p:cNvPr id="4" name="Slide Number Placeholder 3"/>
          <p:cNvSpPr>
            <a:spLocks noGrp="1"/>
          </p:cNvSpPr>
          <p:nvPr>
            <p:ph type="sldNum" sz="quarter" idx="5"/>
          </p:nvPr>
        </p:nvSpPr>
        <p:spPr/>
        <p:txBody>
          <a:bodyPr/>
          <a:lstStyle/>
          <a:p>
            <a:fld id="{32EDEEE4-2E32-47DF-9687-D9986D9233DA}" type="slidenum">
              <a:rPr lang="en-US" smtClean="0"/>
              <a:t>11</a:t>
            </a:fld>
            <a:endParaRPr lang="en-US"/>
          </a:p>
        </p:txBody>
      </p:sp>
    </p:spTree>
    <p:extLst>
      <p:ext uri="{BB962C8B-B14F-4D97-AF65-F5344CB8AC3E}">
        <p14:creationId xmlns:p14="http://schemas.microsoft.com/office/powerpoint/2010/main" val="1132472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AB831E-FAE6-4FCD-B6FE-5EFFCC6E9496}" type="slidenum">
              <a:rPr lang="en-US" smtClean="0"/>
              <a:t>15</a:t>
            </a:fld>
            <a:endParaRPr lang="en-US"/>
          </a:p>
        </p:txBody>
      </p:sp>
    </p:spTree>
    <p:extLst>
      <p:ext uri="{BB962C8B-B14F-4D97-AF65-F5344CB8AC3E}">
        <p14:creationId xmlns:p14="http://schemas.microsoft.com/office/powerpoint/2010/main" val="1419016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ELSI has failed to fully address the structural racism that has been at the historical core of genetics research and the use of genetic databases.</a:t>
            </a:r>
          </a:p>
          <a:p>
            <a:endParaRPr lang="en-US" dirty="0"/>
          </a:p>
          <a:p>
            <a:r>
              <a:rPr lang="en-US" dirty="0"/>
              <a:t>Where do we go from here?</a:t>
            </a:r>
          </a:p>
        </p:txBody>
      </p:sp>
      <p:sp>
        <p:nvSpPr>
          <p:cNvPr id="4" name="Slide Number Placeholder 3"/>
          <p:cNvSpPr>
            <a:spLocks noGrp="1"/>
          </p:cNvSpPr>
          <p:nvPr>
            <p:ph type="sldNum" sz="quarter" idx="5"/>
          </p:nvPr>
        </p:nvSpPr>
        <p:spPr/>
        <p:txBody>
          <a:bodyPr/>
          <a:lstStyle/>
          <a:p>
            <a:fld id="{06D67687-17E4-49C4-B99D-CC387D08C136}" type="slidenum">
              <a:rPr lang="en-US" smtClean="0"/>
              <a:t>16</a:t>
            </a:fld>
            <a:endParaRPr lang="en-US"/>
          </a:p>
        </p:txBody>
      </p:sp>
    </p:spTree>
    <p:extLst>
      <p:ext uri="{BB962C8B-B14F-4D97-AF65-F5344CB8AC3E}">
        <p14:creationId xmlns:p14="http://schemas.microsoft.com/office/powerpoint/2010/main" val="1090269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 design is part of the problem. We know that it is implicated by testing (what databases are being used), degrees of validation, homogenous designers who embed code with their biases, use of measures that reflect the normative binary way we think about criminal justice: guilty/innocent, match/no match. </a:t>
            </a:r>
          </a:p>
        </p:txBody>
      </p:sp>
      <p:sp>
        <p:nvSpPr>
          <p:cNvPr id="4" name="Slide Number Placeholder 3"/>
          <p:cNvSpPr>
            <a:spLocks noGrp="1"/>
          </p:cNvSpPr>
          <p:nvPr>
            <p:ph type="sldNum" sz="quarter" idx="5"/>
          </p:nvPr>
        </p:nvSpPr>
        <p:spPr/>
        <p:txBody>
          <a:bodyPr/>
          <a:lstStyle/>
          <a:p>
            <a:fld id="{06D67687-17E4-49C4-B99D-CC387D08C136}" type="slidenum">
              <a:rPr lang="en-US" smtClean="0"/>
              <a:t>17</a:t>
            </a:fld>
            <a:endParaRPr lang="en-US"/>
          </a:p>
        </p:txBody>
      </p:sp>
    </p:spTree>
    <p:extLst>
      <p:ext uri="{BB962C8B-B14F-4D97-AF65-F5344CB8AC3E}">
        <p14:creationId xmlns:p14="http://schemas.microsoft.com/office/powerpoint/2010/main" val="632193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Ruha</a:t>
            </a:r>
            <a:r>
              <a:rPr lang="en-US" dirty="0"/>
              <a:t> Benjamin, a Princeton sociologist who </a:t>
            </a:r>
            <a:r>
              <a:rPr lang="en-US" b="0" i="0" dirty="0">
                <a:solidFill>
                  <a:srgbClr val="4D5156"/>
                </a:solidFill>
                <a:effectLst/>
                <a:latin typeface="Roboto" panose="02000000000000000000" pitchFamily="2" charset="0"/>
              </a:rPr>
              <a:t>focuses on the relationship between innovation and equity, particularly focusing on the intersection of race, justice and technology. This is an excerpt from a Ted Talk where she discusses discriminatory design in the context of biotechnology.</a:t>
            </a:r>
            <a:endParaRPr lang="en-US" dirty="0"/>
          </a:p>
        </p:txBody>
      </p:sp>
      <p:sp>
        <p:nvSpPr>
          <p:cNvPr id="4" name="Slide Number Placeholder 3"/>
          <p:cNvSpPr>
            <a:spLocks noGrp="1"/>
          </p:cNvSpPr>
          <p:nvPr>
            <p:ph type="sldNum" sz="quarter" idx="5"/>
          </p:nvPr>
        </p:nvSpPr>
        <p:spPr/>
        <p:txBody>
          <a:bodyPr/>
          <a:lstStyle/>
          <a:p>
            <a:fld id="{06D67687-17E4-49C4-B99D-CC387D08C136}" type="slidenum">
              <a:rPr lang="en-US" smtClean="0"/>
              <a:t>18</a:t>
            </a:fld>
            <a:endParaRPr lang="en-US"/>
          </a:p>
        </p:txBody>
      </p:sp>
    </p:spTree>
    <p:extLst>
      <p:ext uri="{BB962C8B-B14F-4D97-AF65-F5344CB8AC3E}">
        <p14:creationId xmlns:p14="http://schemas.microsoft.com/office/powerpoint/2010/main" val="399772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D67687-17E4-49C4-B99D-CC387D08C136}" type="slidenum">
              <a:rPr lang="en-US" smtClean="0"/>
              <a:t>19</a:t>
            </a:fld>
            <a:endParaRPr lang="en-US"/>
          </a:p>
        </p:txBody>
      </p:sp>
    </p:spTree>
    <p:extLst>
      <p:ext uri="{BB962C8B-B14F-4D97-AF65-F5344CB8AC3E}">
        <p14:creationId xmlns:p14="http://schemas.microsoft.com/office/powerpoint/2010/main" val="3693597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 design is part of the problem. We know that it is implicated by testing (what databases are being used), degrees of validation, homogenous designers who embed code with their biases, use of measures that reflect the normative binary way we think about criminal justice: guilty/innocent, match/no match. </a:t>
            </a:r>
          </a:p>
        </p:txBody>
      </p:sp>
      <p:sp>
        <p:nvSpPr>
          <p:cNvPr id="4" name="Slide Number Placeholder 3"/>
          <p:cNvSpPr>
            <a:spLocks noGrp="1"/>
          </p:cNvSpPr>
          <p:nvPr>
            <p:ph type="sldNum" sz="quarter" idx="5"/>
          </p:nvPr>
        </p:nvSpPr>
        <p:spPr/>
        <p:txBody>
          <a:bodyPr/>
          <a:lstStyle/>
          <a:p>
            <a:fld id="{06D67687-17E4-49C4-B99D-CC387D08C136}" type="slidenum">
              <a:rPr lang="en-US" smtClean="0"/>
              <a:t>21</a:t>
            </a:fld>
            <a:endParaRPr lang="en-US"/>
          </a:p>
        </p:txBody>
      </p:sp>
    </p:spTree>
    <p:extLst>
      <p:ext uri="{BB962C8B-B14F-4D97-AF65-F5344CB8AC3E}">
        <p14:creationId xmlns:p14="http://schemas.microsoft.com/office/powerpoint/2010/main" val="2558526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what if moving fast and breaking things…broke people? We haven’t been able to rely on the tech developers in the past because their culture wasn’t oriented to thinking about long term implications of their technologies.  Apps, software, algorithms are released quickly and bugs are resolved through updates or forgotten after the next great app comes around. The problem is that in the criminal legal system, someone has been harmed or a case has been impacted before the problem is discovered. We don’t have a system designed to look back at old versions of software and redress the harm that could </a:t>
            </a:r>
            <a:r>
              <a:rPr lang="en-US" dirty="0" err="1"/>
              <a:t>hve</a:t>
            </a:r>
            <a:r>
              <a:rPr lang="en-US" dirty="0"/>
              <a:t> been produced. </a:t>
            </a:r>
          </a:p>
        </p:txBody>
      </p:sp>
      <p:sp>
        <p:nvSpPr>
          <p:cNvPr id="4" name="Slide Number Placeholder 3"/>
          <p:cNvSpPr>
            <a:spLocks noGrp="1"/>
          </p:cNvSpPr>
          <p:nvPr>
            <p:ph type="sldNum" sz="quarter" idx="5"/>
          </p:nvPr>
        </p:nvSpPr>
        <p:spPr/>
        <p:txBody>
          <a:bodyPr/>
          <a:lstStyle/>
          <a:p>
            <a:fld id="{06D67687-17E4-49C4-B99D-CC387D08C136}" type="slidenum">
              <a:rPr lang="en-US" smtClean="0"/>
              <a:t>22</a:t>
            </a:fld>
            <a:endParaRPr lang="en-US"/>
          </a:p>
        </p:txBody>
      </p:sp>
    </p:spTree>
    <p:extLst>
      <p:ext uri="{BB962C8B-B14F-4D97-AF65-F5344CB8AC3E}">
        <p14:creationId xmlns:p14="http://schemas.microsoft.com/office/powerpoint/2010/main" val="1009519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Whose agenda is served by fast implementation of technologies?</a:t>
            </a:r>
          </a:p>
          <a:p>
            <a:r>
              <a:rPr lang="en-US" dirty="0"/>
              <a:t>Who is harmed by fast implementation of technologies?</a:t>
            </a:r>
          </a:p>
        </p:txBody>
      </p:sp>
      <p:sp>
        <p:nvSpPr>
          <p:cNvPr id="4" name="Slide Number Placeholder 3"/>
          <p:cNvSpPr>
            <a:spLocks noGrp="1"/>
          </p:cNvSpPr>
          <p:nvPr>
            <p:ph type="sldNum" sz="quarter" idx="5"/>
          </p:nvPr>
        </p:nvSpPr>
        <p:spPr/>
        <p:txBody>
          <a:bodyPr/>
          <a:lstStyle/>
          <a:p>
            <a:fld id="{06D67687-17E4-49C4-B99D-CC387D08C136}" type="slidenum">
              <a:rPr lang="en-US" smtClean="0"/>
              <a:t>23</a:t>
            </a:fld>
            <a:endParaRPr lang="en-US"/>
          </a:p>
        </p:txBody>
      </p:sp>
    </p:spTree>
    <p:extLst>
      <p:ext uri="{BB962C8B-B14F-4D97-AF65-F5344CB8AC3E}">
        <p14:creationId xmlns:p14="http://schemas.microsoft.com/office/powerpoint/2010/main" val="42155116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Tawana Petty “experts of our circumstance”</a:t>
            </a:r>
          </a:p>
          <a:p>
            <a:endParaRPr lang="en-US" dirty="0"/>
          </a:p>
        </p:txBody>
      </p:sp>
      <p:sp>
        <p:nvSpPr>
          <p:cNvPr id="4" name="Slide Number Placeholder 3"/>
          <p:cNvSpPr>
            <a:spLocks noGrp="1"/>
          </p:cNvSpPr>
          <p:nvPr>
            <p:ph type="sldNum" sz="quarter" idx="5"/>
          </p:nvPr>
        </p:nvSpPr>
        <p:spPr/>
        <p:txBody>
          <a:bodyPr/>
          <a:lstStyle/>
          <a:p>
            <a:fld id="{53AB831E-FAE6-4FCD-B6FE-5EFFCC6E9496}" type="slidenum">
              <a:rPr lang="en-US" smtClean="0"/>
              <a:t>24</a:t>
            </a:fld>
            <a:endParaRPr lang="en-US"/>
          </a:p>
        </p:txBody>
      </p:sp>
    </p:spTree>
    <p:extLst>
      <p:ext uri="{BB962C8B-B14F-4D97-AF65-F5344CB8AC3E}">
        <p14:creationId xmlns:p14="http://schemas.microsoft.com/office/powerpoint/2010/main" val="2455160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those of us in this space, validity and reliability have been our key focus in our efforts to address challenges in forensic science. </a:t>
            </a:r>
          </a:p>
        </p:txBody>
      </p:sp>
      <p:sp>
        <p:nvSpPr>
          <p:cNvPr id="4" name="Slide Number Placeholder 3"/>
          <p:cNvSpPr>
            <a:spLocks noGrp="1"/>
          </p:cNvSpPr>
          <p:nvPr>
            <p:ph type="sldNum" sz="quarter" idx="5"/>
          </p:nvPr>
        </p:nvSpPr>
        <p:spPr/>
        <p:txBody>
          <a:bodyPr/>
          <a:lstStyle/>
          <a:p>
            <a:fld id="{06D67687-17E4-49C4-B99D-CC387D08C136}" type="slidenum">
              <a:rPr lang="en-US" smtClean="0"/>
              <a:t>2</a:t>
            </a:fld>
            <a:endParaRPr lang="en-US"/>
          </a:p>
        </p:txBody>
      </p:sp>
    </p:spTree>
    <p:extLst>
      <p:ext uri="{BB962C8B-B14F-4D97-AF65-F5344CB8AC3E}">
        <p14:creationId xmlns:p14="http://schemas.microsoft.com/office/powerpoint/2010/main" val="2005645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D5156"/>
                </a:solidFill>
                <a:effectLst/>
                <a:latin typeface="Roboto" panose="020B0604020202020204" pitchFamily="2" charset="0"/>
              </a:rPr>
              <a:t>Burnside </a:t>
            </a:r>
            <a:r>
              <a:rPr lang="en-US" b="1" i="0" dirty="0">
                <a:solidFill>
                  <a:srgbClr val="5F6368"/>
                </a:solidFill>
                <a:effectLst/>
                <a:latin typeface="Roboto" panose="020B0604020202020204" pitchFamily="2" charset="0"/>
              </a:rPr>
              <a:t>Bridge protest</a:t>
            </a:r>
            <a:r>
              <a:rPr lang="en-US" b="0" i="0" dirty="0">
                <a:solidFill>
                  <a:srgbClr val="4D5156"/>
                </a:solidFill>
                <a:effectLst/>
                <a:latin typeface="Roboto" panose="020B0604020202020204" pitchFamily="2" charset="0"/>
              </a:rPr>
              <a:t> in Portland on June 2, 2020</a:t>
            </a:r>
          </a:p>
          <a:p>
            <a:r>
              <a:rPr lang="en-US" b="0" i="0" dirty="0">
                <a:solidFill>
                  <a:srgbClr val="4D5156"/>
                </a:solidFill>
                <a:effectLst/>
                <a:latin typeface="Roboto" panose="020B0604020202020204" pitchFamily="2" charset="0"/>
              </a:rPr>
              <a:t>Thousands of people laid down... for 8 minutes and 46 seconds in remembrance of </a:t>
            </a:r>
            <a:r>
              <a:rPr lang="en-US" b="1" i="0" dirty="0">
                <a:solidFill>
                  <a:srgbClr val="5F6368"/>
                </a:solidFill>
                <a:effectLst/>
                <a:latin typeface="Roboto" panose="020B0604020202020204" pitchFamily="2" charset="0"/>
              </a:rPr>
              <a:t>George Floyd</a:t>
            </a:r>
            <a:r>
              <a:rPr lang="en-US" b="0" i="0" dirty="0">
                <a:solidFill>
                  <a:srgbClr val="4D5156"/>
                </a:solidFill>
                <a:effectLst/>
                <a:latin typeface="Roboto" panose="020B0604020202020204" pitchFamily="2" charset="0"/>
              </a:rPr>
              <a:t>,</a:t>
            </a:r>
            <a:endParaRPr lang="en-US" dirty="0"/>
          </a:p>
        </p:txBody>
      </p:sp>
      <p:sp>
        <p:nvSpPr>
          <p:cNvPr id="4" name="Slide Number Placeholder 3"/>
          <p:cNvSpPr>
            <a:spLocks noGrp="1"/>
          </p:cNvSpPr>
          <p:nvPr>
            <p:ph type="sldNum" sz="quarter" idx="5"/>
          </p:nvPr>
        </p:nvSpPr>
        <p:spPr/>
        <p:txBody>
          <a:bodyPr/>
          <a:lstStyle/>
          <a:p>
            <a:fld id="{53AB831E-FAE6-4FCD-B6FE-5EFFCC6E9496}" type="slidenum">
              <a:rPr lang="en-US" smtClean="0"/>
              <a:t>27</a:t>
            </a:fld>
            <a:endParaRPr lang="en-US"/>
          </a:p>
        </p:txBody>
      </p:sp>
    </p:spTree>
    <p:extLst>
      <p:ext uri="{BB962C8B-B14F-4D97-AF65-F5344CB8AC3E}">
        <p14:creationId xmlns:p14="http://schemas.microsoft.com/office/powerpoint/2010/main" val="38309153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D67687-17E4-49C4-B99D-CC387D08C136}" type="slidenum">
              <a:rPr lang="en-US" smtClean="0"/>
              <a:t>31</a:t>
            </a:fld>
            <a:endParaRPr lang="en-US"/>
          </a:p>
        </p:txBody>
      </p:sp>
    </p:spTree>
    <p:extLst>
      <p:ext uri="{BB962C8B-B14F-4D97-AF65-F5344CB8AC3E}">
        <p14:creationId xmlns:p14="http://schemas.microsoft.com/office/powerpoint/2010/main" val="51445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are faced with algorithms and AI technologies that have been dangerously flawed…but what do we do if they get better?</a:t>
            </a:r>
          </a:p>
        </p:txBody>
      </p:sp>
      <p:sp>
        <p:nvSpPr>
          <p:cNvPr id="4" name="Slide Number Placeholder 3"/>
          <p:cNvSpPr>
            <a:spLocks noGrp="1"/>
          </p:cNvSpPr>
          <p:nvPr>
            <p:ph type="sldNum" sz="quarter" idx="5"/>
          </p:nvPr>
        </p:nvSpPr>
        <p:spPr/>
        <p:txBody>
          <a:bodyPr/>
          <a:lstStyle/>
          <a:p>
            <a:fld id="{06D67687-17E4-49C4-B99D-CC387D08C136}" type="slidenum">
              <a:rPr lang="en-US" smtClean="0"/>
              <a:t>3</a:t>
            </a:fld>
            <a:endParaRPr lang="en-US"/>
          </a:p>
        </p:txBody>
      </p:sp>
    </p:spTree>
    <p:extLst>
      <p:ext uri="{BB962C8B-B14F-4D97-AF65-F5344CB8AC3E}">
        <p14:creationId xmlns:p14="http://schemas.microsoft.com/office/powerpoint/2010/main" val="3667476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Lucius Fox is confronted with a highly accurate and reliable technology and his concern is not about whether or not it works, but he asks, “at what cost?”</a:t>
            </a:r>
          </a:p>
        </p:txBody>
      </p:sp>
      <p:sp>
        <p:nvSpPr>
          <p:cNvPr id="4" name="Slide Number Placeholder 3"/>
          <p:cNvSpPr>
            <a:spLocks noGrp="1"/>
          </p:cNvSpPr>
          <p:nvPr>
            <p:ph type="sldNum" sz="quarter" idx="5"/>
          </p:nvPr>
        </p:nvSpPr>
        <p:spPr/>
        <p:txBody>
          <a:bodyPr/>
          <a:lstStyle/>
          <a:p>
            <a:fld id="{06D67687-17E4-49C4-B99D-CC387D08C136}" type="slidenum">
              <a:rPr lang="en-US" smtClean="0"/>
              <a:t>4</a:t>
            </a:fld>
            <a:endParaRPr lang="en-US"/>
          </a:p>
        </p:txBody>
      </p:sp>
    </p:spTree>
    <p:extLst>
      <p:ext uri="{BB962C8B-B14F-4D97-AF65-F5344CB8AC3E}">
        <p14:creationId xmlns:p14="http://schemas.microsoft.com/office/powerpoint/2010/main" val="31380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answer that question, I’ll state my primary thesis.</a:t>
            </a:r>
          </a:p>
        </p:txBody>
      </p:sp>
      <p:sp>
        <p:nvSpPr>
          <p:cNvPr id="4" name="Slide Number Placeholder 3"/>
          <p:cNvSpPr>
            <a:spLocks noGrp="1"/>
          </p:cNvSpPr>
          <p:nvPr>
            <p:ph type="sldNum" sz="quarter" idx="5"/>
          </p:nvPr>
        </p:nvSpPr>
        <p:spPr/>
        <p:txBody>
          <a:bodyPr/>
          <a:lstStyle/>
          <a:p>
            <a:fld id="{06D67687-17E4-49C4-B99D-CC387D08C136}" type="slidenum">
              <a:rPr lang="en-US" smtClean="0"/>
              <a:t>5</a:t>
            </a:fld>
            <a:endParaRPr lang="en-US"/>
          </a:p>
        </p:txBody>
      </p:sp>
    </p:spTree>
    <p:extLst>
      <p:ext uri="{BB962C8B-B14F-4D97-AF65-F5344CB8AC3E}">
        <p14:creationId xmlns:p14="http://schemas.microsoft.com/office/powerpoint/2010/main" val="535503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Francis Galton coined the term Eugenics. In forensics, we hear Galton and we think fingerprints, but he was also known as the scientist who initiated the study of eugenics.</a:t>
            </a:r>
          </a:p>
          <a:p>
            <a:endParaRPr lang="en-US" dirty="0"/>
          </a:p>
          <a:p>
            <a:r>
              <a:rPr lang="en-US" dirty="0"/>
              <a:t>The US had a US Eugenics Record Office based at another familiar name – Cold Spring Harbor. This office was considered cutting edge. </a:t>
            </a:r>
          </a:p>
          <a:p>
            <a:r>
              <a:rPr lang="en-US" dirty="0"/>
              <a:t>US ERO research inspired Nazi eugenics research.</a:t>
            </a:r>
          </a:p>
          <a:p>
            <a:r>
              <a:rPr lang="en-US" dirty="0"/>
              <a:t>1910-1939 – closed because of discomfort with Nazi use of eugenics.</a:t>
            </a:r>
          </a:p>
        </p:txBody>
      </p:sp>
      <p:sp>
        <p:nvSpPr>
          <p:cNvPr id="4" name="Slide Number Placeholder 3"/>
          <p:cNvSpPr>
            <a:spLocks noGrp="1"/>
          </p:cNvSpPr>
          <p:nvPr>
            <p:ph type="sldNum" sz="quarter" idx="5"/>
          </p:nvPr>
        </p:nvSpPr>
        <p:spPr/>
        <p:txBody>
          <a:bodyPr/>
          <a:lstStyle/>
          <a:p>
            <a:fld id="{06D67687-17E4-49C4-B99D-CC387D08C136}" type="slidenum">
              <a:rPr lang="en-US" smtClean="0"/>
              <a:t>7</a:t>
            </a:fld>
            <a:endParaRPr lang="en-US"/>
          </a:p>
        </p:txBody>
      </p:sp>
    </p:spTree>
    <p:extLst>
      <p:ext uri="{BB962C8B-B14F-4D97-AF65-F5344CB8AC3E}">
        <p14:creationId xmlns:p14="http://schemas.microsoft.com/office/powerpoint/2010/main" val="3589467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other tools do we consider legitimate and widely accepted today?</a:t>
            </a:r>
          </a:p>
        </p:txBody>
      </p:sp>
      <p:sp>
        <p:nvSpPr>
          <p:cNvPr id="4" name="Slide Number Placeholder 3"/>
          <p:cNvSpPr>
            <a:spLocks noGrp="1"/>
          </p:cNvSpPr>
          <p:nvPr>
            <p:ph type="sldNum" sz="quarter" idx="5"/>
          </p:nvPr>
        </p:nvSpPr>
        <p:spPr/>
        <p:txBody>
          <a:bodyPr/>
          <a:lstStyle/>
          <a:p>
            <a:fld id="{06D67687-17E4-49C4-B99D-CC387D08C136}" type="slidenum">
              <a:rPr lang="en-US" smtClean="0"/>
              <a:t>8</a:t>
            </a:fld>
            <a:endParaRPr lang="en-US"/>
          </a:p>
        </p:txBody>
      </p:sp>
    </p:spTree>
    <p:extLst>
      <p:ext uri="{BB962C8B-B14F-4D97-AF65-F5344CB8AC3E}">
        <p14:creationId xmlns:p14="http://schemas.microsoft.com/office/powerpoint/2010/main" val="2088093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Users weren’t interested.</a:t>
            </a:r>
          </a:p>
          <a:p>
            <a:endParaRPr lang="en-US" dirty="0"/>
          </a:p>
          <a:p>
            <a:r>
              <a:rPr lang="en-US" dirty="0"/>
              <a:t>Remember, the people targeted by the eugenics database were those out of power: </a:t>
            </a:r>
            <a:r>
              <a:rPr lang="en-US" sz="1200" dirty="0">
                <a:latin typeface="Bahnschrift Condensed" panose="020B0502040204020203" pitchFamily="34" charset="0"/>
              </a:rPr>
              <a:t>racial minorities, immigrants, poor white populations. They were the groups of people who were least able to push back on the orthodoxy of science.</a:t>
            </a:r>
            <a:endParaRPr lang="en-US" dirty="0"/>
          </a:p>
        </p:txBody>
      </p:sp>
      <p:sp>
        <p:nvSpPr>
          <p:cNvPr id="4" name="Slide Number Placeholder 3"/>
          <p:cNvSpPr>
            <a:spLocks noGrp="1"/>
          </p:cNvSpPr>
          <p:nvPr>
            <p:ph type="sldNum" sz="quarter" idx="5"/>
          </p:nvPr>
        </p:nvSpPr>
        <p:spPr/>
        <p:txBody>
          <a:bodyPr/>
          <a:lstStyle/>
          <a:p>
            <a:fld id="{06D67687-17E4-49C4-B99D-CC387D08C136}" type="slidenum">
              <a:rPr lang="en-US" smtClean="0"/>
              <a:t>9</a:t>
            </a:fld>
            <a:endParaRPr lang="en-US"/>
          </a:p>
        </p:txBody>
      </p:sp>
    </p:spTree>
    <p:extLst>
      <p:ext uri="{BB962C8B-B14F-4D97-AF65-F5344CB8AC3E}">
        <p14:creationId xmlns:p14="http://schemas.microsoft.com/office/powerpoint/2010/main" val="1383955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social science, this phenomena is called criminology of the other. It was described by David Garland in the “Culture of Control”:</a:t>
            </a:r>
          </a:p>
          <a:p>
            <a:endParaRPr lang="en-US" dirty="0"/>
          </a:p>
          <a:p>
            <a:r>
              <a:rPr lang="en-US" dirty="0"/>
              <a:t>“There is a criminology of the other, of the threatening outcast, the fearsome stranger, the excluded and the embittered. One is invoked to routinize crime, to allay disproportionate fears and to promote preventative action. The other functions to demonize the criminal to put act popular fears and resentments, and to promote support for state punishment.” (Garland, 2001)</a:t>
            </a:r>
          </a:p>
          <a:p>
            <a:endParaRPr lang="en-US" dirty="0"/>
          </a:p>
          <a:p>
            <a:r>
              <a:rPr lang="en-US" dirty="0"/>
              <a:t>When we can separate ourselves from the people upon whom the algorithms will be used, we can separate ourselves from the harms or consequences that might come from them because they are not us.</a:t>
            </a:r>
          </a:p>
        </p:txBody>
      </p:sp>
      <p:sp>
        <p:nvSpPr>
          <p:cNvPr id="4" name="Slide Number Placeholder 3"/>
          <p:cNvSpPr>
            <a:spLocks noGrp="1"/>
          </p:cNvSpPr>
          <p:nvPr>
            <p:ph type="sldNum" sz="quarter" idx="5"/>
          </p:nvPr>
        </p:nvSpPr>
        <p:spPr/>
        <p:txBody>
          <a:bodyPr/>
          <a:lstStyle/>
          <a:p>
            <a:fld id="{06D67687-17E4-49C4-B99D-CC387D08C136}" type="slidenum">
              <a:rPr lang="en-US" smtClean="0"/>
              <a:t>10</a:t>
            </a:fld>
            <a:endParaRPr lang="en-US"/>
          </a:p>
        </p:txBody>
      </p:sp>
    </p:spTree>
    <p:extLst>
      <p:ext uri="{BB962C8B-B14F-4D97-AF65-F5344CB8AC3E}">
        <p14:creationId xmlns:p14="http://schemas.microsoft.com/office/powerpoint/2010/main" val="1481404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E5401-C023-4B2C-ADA5-0D56520221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76D8D5A-4B58-4336-A3EC-83A7F0BF24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169B07-C1AF-4717-AD64-054B3193F25B}"/>
              </a:ext>
            </a:extLst>
          </p:cNvPr>
          <p:cNvSpPr>
            <a:spLocks noGrp="1"/>
          </p:cNvSpPr>
          <p:nvPr>
            <p:ph type="dt" sz="half" idx="10"/>
          </p:nvPr>
        </p:nvSpPr>
        <p:spPr/>
        <p:txBody>
          <a:bodyPr/>
          <a:lstStyle/>
          <a:p>
            <a:fld id="{E07B2BC9-9B64-4E6D-AAF5-7BDCED964EFA}" type="datetime1">
              <a:rPr lang="en-US" smtClean="0"/>
              <a:t>6/10/2021</a:t>
            </a:fld>
            <a:endParaRPr lang="en-US"/>
          </a:p>
        </p:txBody>
      </p:sp>
      <p:sp>
        <p:nvSpPr>
          <p:cNvPr id="5" name="Footer Placeholder 4">
            <a:extLst>
              <a:ext uri="{FF2B5EF4-FFF2-40B4-BE49-F238E27FC236}">
                <a16:creationId xmlns:a16="http://schemas.microsoft.com/office/drawing/2014/main" id="{F0FDC310-F928-499E-B418-BDDD82C709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B1D52E-4BC9-4854-9D61-07E189EB58FE}"/>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108819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B3F75-72D1-4CF5-9B7F-9614337573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1540D3-47F6-4729-BAA1-457EB4306B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566AF0-9DDE-4F65-BDDE-FAA9C1B8E454}"/>
              </a:ext>
            </a:extLst>
          </p:cNvPr>
          <p:cNvSpPr>
            <a:spLocks noGrp="1"/>
          </p:cNvSpPr>
          <p:nvPr>
            <p:ph type="dt" sz="half" idx="10"/>
          </p:nvPr>
        </p:nvSpPr>
        <p:spPr/>
        <p:txBody>
          <a:bodyPr/>
          <a:lstStyle/>
          <a:p>
            <a:fld id="{D1097B4E-CA01-4AA6-8B85-C6D66CF5D7BB}" type="datetime1">
              <a:rPr lang="en-US" smtClean="0"/>
              <a:t>6/10/2021</a:t>
            </a:fld>
            <a:endParaRPr lang="en-US"/>
          </a:p>
        </p:txBody>
      </p:sp>
      <p:sp>
        <p:nvSpPr>
          <p:cNvPr id="5" name="Footer Placeholder 4">
            <a:extLst>
              <a:ext uri="{FF2B5EF4-FFF2-40B4-BE49-F238E27FC236}">
                <a16:creationId xmlns:a16="http://schemas.microsoft.com/office/drawing/2014/main" id="{78D5F092-5CD3-49F2-81F3-BB9B55ABAE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70CCE8-4C47-49E9-B8C7-3391C6DE5CD9}"/>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1612170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47D6D-E4B4-4FF8-B786-9358B970EE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5D57AD-9560-4125-BD32-FB1B550532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ED5E0A-DA0A-495F-9722-1773B21530A5}"/>
              </a:ext>
            </a:extLst>
          </p:cNvPr>
          <p:cNvSpPr>
            <a:spLocks noGrp="1"/>
          </p:cNvSpPr>
          <p:nvPr>
            <p:ph type="dt" sz="half" idx="10"/>
          </p:nvPr>
        </p:nvSpPr>
        <p:spPr/>
        <p:txBody>
          <a:bodyPr/>
          <a:lstStyle/>
          <a:p>
            <a:fld id="{D6E361FB-D5EA-4213-8C3B-7BB616F7FD76}" type="datetime1">
              <a:rPr lang="en-US" smtClean="0"/>
              <a:t>6/10/2021</a:t>
            </a:fld>
            <a:endParaRPr lang="en-US"/>
          </a:p>
        </p:txBody>
      </p:sp>
      <p:sp>
        <p:nvSpPr>
          <p:cNvPr id="5" name="Footer Placeholder 4">
            <a:extLst>
              <a:ext uri="{FF2B5EF4-FFF2-40B4-BE49-F238E27FC236}">
                <a16:creationId xmlns:a16="http://schemas.microsoft.com/office/drawing/2014/main" id="{0AAF140A-927C-4491-877C-E371A17A98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21BBB0-95E9-4B36-86CD-2D116725E9BB}"/>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2980834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3B1EF-C999-47C6-B173-45DB8A3DFF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C0860D-D583-40A3-A585-EA414DCF17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908EEC-0312-4A55-BA67-1B0FF98E7AF3}"/>
              </a:ext>
            </a:extLst>
          </p:cNvPr>
          <p:cNvSpPr>
            <a:spLocks noGrp="1"/>
          </p:cNvSpPr>
          <p:nvPr>
            <p:ph type="dt" sz="half" idx="10"/>
          </p:nvPr>
        </p:nvSpPr>
        <p:spPr/>
        <p:txBody>
          <a:bodyPr/>
          <a:lstStyle/>
          <a:p>
            <a:fld id="{BB170C92-BD84-4E06-9316-E5DB62E62659}" type="datetime1">
              <a:rPr lang="en-US" smtClean="0"/>
              <a:t>6/10/2021</a:t>
            </a:fld>
            <a:endParaRPr lang="en-US"/>
          </a:p>
        </p:txBody>
      </p:sp>
      <p:sp>
        <p:nvSpPr>
          <p:cNvPr id="5" name="Footer Placeholder 4">
            <a:extLst>
              <a:ext uri="{FF2B5EF4-FFF2-40B4-BE49-F238E27FC236}">
                <a16:creationId xmlns:a16="http://schemas.microsoft.com/office/drawing/2014/main" id="{34525379-1EB8-4B28-8FF2-96306A84F0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6218AA-474F-411E-AC39-D2ED29F354E2}"/>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463684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74078-0003-401B-9F3F-2AFEA2631F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92A981-BADB-4088-B6D6-408C178402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B52B5F-87FB-4C1C-AFFD-59F4382389F1}"/>
              </a:ext>
            </a:extLst>
          </p:cNvPr>
          <p:cNvSpPr>
            <a:spLocks noGrp="1"/>
          </p:cNvSpPr>
          <p:nvPr>
            <p:ph type="dt" sz="half" idx="10"/>
          </p:nvPr>
        </p:nvSpPr>
        <p:spPr/>
        <p:txBody>
          <a:bodyPr/>
          <a:lstStyle/>
          <a:p>
            <a:fld id="{74346BA9-A05C-41D2-B198-DF580CE94512}" type="datetime1">
              <a:rPr lang="en-US" smtClean="0"/>
              <a:t>6/10/2021</a:t>
            </a:fld>
            <a:endParaRPr lang="en-US"/>
          </a:p>
        </p:txBody>
      </p:sp>
      <p:sp>
        <p:nvSpPr>
          <p:cNvPr id="5" name="Footer Placeholder 4">
            <a:extLst>
              <a:ext uri="{FF2B5EF4-FFF2-40B4-BE49-F238E27FC236}">
                <a16:creationId xmlns:a16="http://schemas.microsoft.com/office/drawing/2014/main" id="{40DBEBBA-7CAD-4E03-B953-3A96AA4B04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B062FA-ACBA-4C73-A423-2CCC1BEE4D5E}"/>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1142308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A8D99-0EF1-46E8-B49E-9AEDA3DF59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CA5F55-AC3A-4901-96E7-950FCF4199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A585DD-F830-452A-B58B-1323AB3645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087990-CFB4-48FE-9966-84CCA5867CAF}"/>
              </a:ext>
            </a:extLst>
          </p:cNvPr>
          <p:cNvSpPr>
            <a:spLocks noGrp="1"/>
          </p:cNvSpPr>
          <p:nvPr>
            <p:ph type="dt" sz="half" idx="10"/>
          </p:nvPr>
        </p:nvSpPr>
        <p:spPr/>
        <p:txBody>
          <a:bodyPr/>
          <a:lstStyle/>
          <a:p>
            <a:fld id="{B2769316-B4E2-431C-89F9-84AC827DE556}" type="datetime1">
              <a:rPr lang="en-US" smtClean="0"/>
              <a:t>6/10/2021</a:t>
            </a:fld>
            <a:endParaRPr lang="en-US"/>
          </a:p>
        </p:txBody>
      </p:sp>
      <p:sp>
        <p:nvSpPr>
          <p:cNvPr id="6" name="Footer Placeholder 5">
            <a:extLst>
              <a:ext uri="{FF2B5EF4-FFF2-40B4-BE49-F238E27FC236}">
                <a16:creationId xmlns:a16="http://schemas.microsoft.com/office/drawing/2014/main" id="{74C41330-04CD-4A48-88A1-6B40AF280B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B70777-EE01-4EC0-BD93-B15E16A7B674}"/>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1274593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75782-4FE0-4E05-A195-723D4E66F9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F35646-4C8F-4E72-BBCB-37B74A8725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5DAE3E-F9F9-48DF-9EBE-2473D5A054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2BC9CC-D9C5-4432-801E-14302E7E57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EB37E3-778E-40AE-AE33-9F78AC029B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5135F09-7DAB-484E-A422-40267020FF20}"/>
              </a:ext>
            </a:extLst>
          </p:cNvPr>
          <p:cNvSpPr>
            <a:spLocks noGrp="1"/>
          </p:cNvSpPr>
          <p:nvPr>
            <p:ph type="dt" sz="half" idx="10"/>
          </p:nvPr>
        </p:nvSpPr>
        <p:spPr/>
        <p:txBody>
          <a:bodyPr/>
          <a:lstStyle/>
          <a:p>
            <a:fld id="{65CDC0D3-D52D-4896-83D7-88FF26241D70}" type="datetime1">
              <a:rPr lang="en-US" smtClean="0"/>
              <a:t>6/10/2021</a:t>
            </a:fld>
            <a:endParaRPr lang="en-US"/>
          </a:p>
        </p:txBody>
      </p:sp>
      <p:sp>
        <p:nvSpPr>
          <p:cNvPr id="8" name="Footer Placeholder 7">
            <a:extLst>
              <a:ext uri="{FF2B5EF4-FFF2-40B4-BE49-F238E27FC236}">
                <a16:creationId xmlns:a16="http://schemas.microsoft.com/office/drawing/2014/main" id="{FFD46E30-C4ED-4198-B3F1-750C3D1BD8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C45D6C-8AAE-4826-B083-63E728DD8CF1}"/>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220250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E3EAD-FB66-4D38-ADD7-BC0C7C9BFE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9EE5906-8445-4BAA-88E8-D91E4B16EC1B}"/>
              </a:ext>
            </a:extLst>
          </p:cNvPr>
          <p:cNvSpPr>
            <a:spLocks noGrp="1"/>
          </p:cNvSpPr>
          <p:nvPr>
            <p:ph type="dt" sz="half" idx="10"/>
          </p:nvPr>
        </p:nvSpPr>
        <p:spPr/>
        <p:txBody>
          <a:bodyPr/>
          <a:lstStyle/>
          <a:p>
            <a:fld id="{9D014D43-8C7F-449A-9EF7-01B5ED71AAE6}" type="datetime1">
              <a:rPr lang="en-US" smtClean="0"/>
              <a:t>6/10/2021</a:t>
            </a:fld>
            <a:endParaRPr lang="en-US"/>
          </a:p>
        </p:txBody>
      </p:sp>
      <p:sp>
        <p:nvSpPr>
          <p:cNvPr id="4" name="Footer Placeholder 3">
            <a:extLst>
              <a:ext uri="{FF2B5EF4-FFF2-40B4-BE49-F238E27FC236}">
                <a16:creationId xmlns:a16="http://schemas.microsoft.com/office/drawing/2014/main" id="{D7448800-1AB9-4D22-B649-FD6CC4F22D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5F2988-CC10-4BAF-B6E0-9F73E0A14D07}"/>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3094235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B81652-83FB-4E69-AD07-31BA62037BBF}"/>
              </a:ext>
            </a:extLst>
          </p:cNvPr>
          <p:cNvSpPr>
            <a:spLocks noGrp="1"/>
          </p:cNvSpPr>
          <p:nvPr>
            <p:ph type="dt" sz="half" idx="10"/>
          </p:nvPr>
        </p:nvSpPr>
        <p:spPr/>
        <p:txBody>
          <a:bodyPr/>
          <a:lstStyle/>
          <a:p>
            <a:fld id="{4417CF61-1910-40F8-8CA1-9530EA8C3561}" type="datetime1">
              <a:rPr lang="en-US" smtClean="0"/>
              <a:t>6/10/2021</a:t>
            </a:fld>
            <a:endParaRPr lang="en-US"/>
          </a:p>
        </p:txBody>
      </p:sp>
      <p:sp>
        <p:nvSpPr>
          <p:cNvPr id="3" name="Footer Placeholder 2">
            <a:extLst>
              <a:ext uri="{FF2B5EF4-FFF2-40B4-BE49-F238E27FC236}">
                <a16:creationId xmlns:a16="http://schemas.microsoft.com/office/drawing/2014/main" id="{70C4FE40-65A3-4E72-B97A-603D16DAD6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5F14A5-9725-4763-AC2C-89DB83CD3332}"/>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1575195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DF937-93AA-4977-8CAF-33C4732C90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0BC1A6-F883-4303-B92C-6AF2202865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6503D9-AC3F-4918-923D-14CF736D3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82D1CE-296B-4BA6-8FBD-909900C0CC6E}"/>
              </a:ext>
            </a:extLst>
          </p:cNvPr>
          <p:cNvSpPr>
            <a:spLocks noGrp="1"/>
          </p:cNvSpPr>
          <p:nvPr>
            <p:ph type="dt" sz="half" idx="10"/>
          </p:nvPr>
        </p:nvSpPr>
        <p:spPr/>
        <p:txBody>
          <a:bodyPr/>
          <a:lstStyle/>
          <a:p>
            <a:fld id="{372C8434-04E8-4DA4-B5AD-F7387AD26FFD}" type="datetime1">
              <a:rPr lang="en-US" smtClean="0"/>
              <a:t>6/10/2021</a:t>
            </a:fld>
            <a:endParaRPr lang="en-US"/>
          </a:p>
        </p:txBody>
      </p:sp>
      <p:sp>
        <p:nvSpPr>
          <p:cNvPr id="6" name="Footer Placeholder 5">
            <a:extLst>
              <a:ext uri="{FF2B5EF4-FFF2-40B4-BE49-F238E27FC236}">
                <a16:creationId xmlns:a16="http://schemas.microsoft.com/office/drawing/2014/main" id="{9693F8DE-5C83-4241-A804-AF16A7F243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66CA50-387F-4040-81FE-BA6F8B4C5043}"/>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1566962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24EBD-D045-4A71-A79E-63EC4A4C53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186389-D1C0-49E6-9002-423DD60156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58D31B-5FBA-4765-B127-9A83CE0C2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E86C4C-241A-4905-BA21-8CA80457CAE5}"/>
              </a:ext>
            </a:extLst>
          </p:cNvPr>
          <p:cNvSpPr>
            <a:spLocks noGrp="1"/>
          </p:cNvSpPr>
          <p:nvPr>
            <p:ph type="dt" sz="half" idx="10"/>
          </p:nvPr>
        </p:nvSpPr>
        <p:spPr/>
        <p:txBody>
          <a:bodyPr/>
          <a:lstStyle/>
          <a:p>
            <a:fld id="{3D81A349-FB50-4CD0-ABE0-C2ABBE5570CF}" type="datetime1">
              <a:rPr lang="en-US" smtClean="0"/>
              <a:t>6/10/2021</a:t>
            </a:fld>
            <a:endParaRPr lang="en-US"/>
          </a:p>
        </p:txBody>
      </p:sp>
      <p:sp>
        <p:nvSpPr>
          <p:cNvPr id="6" name="Footer Placeholder 5">
            <a:extLst>
              <a:ext uri="{FF2B5EF4-FFF2-40B4-BE49-F238E27FC236}">
                <a16:creationId xmlns:a16="http://schemas.microsoft.com/office/drawing/2014/main" id="{4B8910B0-DA10-4FE4-BDCB-F811B94E41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DB2F9E-5741-4453-B335-9273CAB8707B}"/>
              </a:ext>
            </a:extLst>
          </p:cNvPr>
          <p:cNvSpPr>
            <a:spLocks noGrp="1"/>
          </p:cNvSpPr>
          <p:nvPr>
            <p:ph type="sldNum" sz="quarter" idx="12"/>
          </p:nvPr>
        </p:nvSpPr>
        <p:spPr/>
        <p:txBody>
          <a:bodyPr/>
          <a:lstStyle/>
          <a:p>
            <a:fld id="{ED2CF7B8-C702-46AF-87BE-3F9DFE9DF831}" type="slidenum">
              <a:rPr lang="en-US" smtClean="0"/>
              <a:t>‹#›</a:t>
            </a:fld>
            <a:endParaRPr lang="en-US"/>
          </a:p>
        </p:txBody>
      </p:sp>
    </p:spTree>
    <p:extLst>
      <p:ext uri="{BB962C8B-B14F-4D97-AF65-F5344CB8AC3E}">
        <p14:creationId xmlns:p14="http://schemas.microsoft.com/office/powerpoint/2010/main" val="4136785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A5BF08-C0F9-40E0-92F1-1753B5DEAB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A97AB4-F60C-4E31-90A8-5FA3A8F91E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1D778B-2849-49B0-8E71-2F906BC329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C94E0B-41F5-45CD-A542-847B2CD68398}" type="datetime1">
              <a:rPr lang="en-US" smtClean="0"/>
              <a:t>6/10/2021</a:t>
            </a:fld>
            <a:endParaRPr lang="en-US"/>
          </a:p>
        </p:txBody>
      </p:sp>
      <p:sp>
        <p:nvSpPr>
          <p:cNvPr id="5" name="Footer Placeholder 4">
            <a:extLst>
              <a:ext uri="{FF2B5EF4-FFF2-40B4-BE49-F238E27FC236}">
                <a16:creationId xmlns:a16="http://schemas.microsoft.com/office/drawing/2014/main" id="{BB3B3567-4132-4069-9846-527146A9F5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F38952D-B79B-44EB-A5FC-3C8892E254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2CF7B8-C702-46AF-87BE-3F9DFE9DF831}" type="slidenum">
              <a:rPr lang="en-US" smtClean="0"/>
              <a:t>‹#›</a:t>
            </a:fld>
            <a:endParaRPr lang="en-US"/>
          </a:p>
        </p:txBody>
      </p:sp>
    </p:spTree>
    <p:extLst>
      <p:ext uri="{BB962C8B-B14F-4D97-AF65-F5344CB8AC3E}">
        <p14:creationId xmlns:p14="http://schemas.microsoft.com/office/powerpoint/2010/main" val="3236861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_8RrX4hjCr0?start=176&amp;feature=oembed" TargetMode="Externa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hyperlink" Target="https://www.oregonlive.com/news/2020/06/the-world-needs-to-see-this-the-story-behind-the-iconic-photo-of-the-burnside-bridge-protest-in-portland.html"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doi.org/10.1146/annurev-genom-090413-025327" TargetMode="External"/><Relationship Id="rId3" Type="http://schemas.openxmlformats.org/officeDocument/2006/relationships/hyperlink" Target="https://doi.org/10.1086/368657" TargetMode="External"/><Relationship Id="rId7" Type="http://schemas.openxmlformats.org/officeDocument/2006/relationships/hyperlink" Target="https://www.nytimes.com/2014/10/14/science/haunted-files-the-eugenics-record-office-recreates-a-dark-time-in-a-laboratorys-past.html"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doi.org/10.1017/S0265052500003460" TargetMode="External"/><Relationship Id="rId11" Type="http://schemas.openxmlformats.org/officeDocument/2006/relationships/hyperlink" Target="http://media.wix.com/ugd/4344b0_46b5263cab994f16aeedb01419f964f6.pdf" TargetMode="External"/><Relationship Id="rId5" Type="http://schemas.openxmlformats.org/officeDocument/2006/relationships/hyperlink" Target="https://everysecond.fwd.us/downloads/EverySecond.fwd.us.pdf" TargetMode="External"/><Relationship Id="rId10" Type="http://schemas.openxmlformats.org/officeDocument/2006/relationships/hyperlink" Target="https://timesmachine.nytimes.com/timesmachine/1931/02/17/98321956.html" TargetMode="External"/><Relationship Id="rId4" Type="http://schemas.openxmlformats.org/officeDocument/2006/relationships/hyperlink" Target="https://www.scientificamerican.com/article/human-genetics-needs-an-antiracism-plan/" TargetMode="External"/><Relationship Id="rId9" Type="http://schemas.openxmlformats.org/officeDocument/2006/relationships/hyperlink" Target="https://doi.org/10.1353/ken.1997.0025"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IRELLH86Edo?feature=oembed" TargetMode="Externa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B9B47C8-9D07-47DF-9132-562251B45B51}"/>
              </a:ext>
            </a:extLst>
          </p:cNvPr>
          <p:cNvPicPr>
            <a:picLocks noChangeAspect="1"/>
          </p:cNvPicPr>
          <p:nvPr/>
        </p:nvPicPr>
        <p:blipFill rotWithShape="1">
          <a:blip r:embed="rId3">
            <a:alphaModFix/>
          </a:blip>
          <a:srcRect r="1779" b="1"/>
          <a:stretch/>
        </p:blipFill>
        <p:spPr>
          <a:xfrm>
            <a:off x="30479" y="-82472"/>
            <a:ext cx="12191980" cy="6857990"/>
          </a:xfrm>
          <a:prstGeom prst="rect">
            <a:avLst/>
          </a:prstGeom>
        </p:spPr>
      </p:pic>
      <p:sp>
        <p:nvSpPr>
          <p:cNvPr id="4" name="Rectangle 3">
            <a:extLst>
              <a:ext uri="{FF2B5EF4-FFF2-40B4-BE49-F238E27FC236}">
                <a16:creationId xmlns:a16="http://schemas.microsoft.com/office/drawing/2014/main" id="{E1533FD3-1DA7-4902-84BB-758CE30D447A}"/>
              </a:ext>
            </a:extLst>
          </p:cNvPr>
          <p:cNvSpPr/>
          <p:nvPr/>
        </p:nvSpPr>
        <p:spPr>
          <a:xfrm>
            <a:off x="375856" y="92308"/>
            <a:ext cx="8475712" cy="2773679"/>
          </a:xfrm>
          <a:prstGeom prst="rect">
            <a:avLst/>
          </a:prstGeom>
          <a:solidFill>
            <a:srgbClr val="222A35">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7EB6FA1-58E9-4FC0-BEC3-7BB4E33F6BAF}"/>
              </a:ext>
            </a:extLst>
          </p:cNvPr>
          <p:cNvSpPr txBox="1"/>
          <p:nvPr/>
        </p:nvSpPr>
        <p:spPr>
          <a:xfrm>
            <a:off x="440335" y="1044910"/>
            <a:ext cx="8430918" cy="1077218"/>
          </a:xfrm>
          <a:prstGeom prst="rect">
            <a:avLst/>
          </a:prstGeom>
          <a:noFill/>
        </p:spPr>
        <p:txBody>
          <a:bodyPr wrap="square" rtlCol="0">
            <a:spAutoFit/>
          </a:bodyPr>
          <a:lstStyle/>
          <a:p>
            <a:r>
              <a:rPr lang="en-US" sz="3200" b="1" dirty="0">
                <a:solidFill>
                  <a:schemeClr val="bg1"/>
                </a:solidFill>
                <a:latin typeface="Century Gothic" panose="020B0502020202020204" pitchFamily="34" charset="0"/>
              </a:rPr>
              <a:t>Considering Ethical Implications of Algorithms Require Critical Evaluations </a:t>
            </a:r>
          </a:p>
        </p:txBody>
      </p:sp>
      <p:sp>
        <p:nvSpPr>
          <p:cNvPr id="7" name="Rectangle 6">
            <a:extLst>
              <a:ext uri="{FF2B5EF4-FFF2-40B4-BE49-F238E27FC236}">
                <a16:creationId xmlns:a16="http://schemas.microsoft.com/office/drawing/2014/main" id="{652A14D8-A763-40B1-9F69-70D71EB074AB}"/>
              </a:ext>
            </a:extLst>
          </p:cNvPr>
          <p:cNvSpPr/>
          <p:nvPr/>
        </p:nvSpPr>
        <p:spPr>
          <a:xfrm>
            <a:off x="30479" y="6425513"/>
            <a:ext cx="12192001" cy="4324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latin typeface="Rockwell" panose="02060603020205020403" pitchFamily="18" charset="0"/>
            </a:endParaRPr>
          </a:p>
        </p:txBody>
      </p:sp>
      <p:sp>
        <p:nvSpPr>
          <p:cNvPr id="6" name="TextBox 5">
            <a:extLst>
              <a:ext uri="{FF2B5EF4-FFF2-40B4-BE49-F238E27FC236}">
                <a16:creationId xmlns:a16="http://schemas.microsoft.com/office/drawing/2014/main" id="{B930F852-768B-4D36-920E-E95CED289C0B}"/>
              </a:ext>
            </a:extLst>
          </p:cNvPr>
          <p:cNvSpPr txBox="1"/>
          <p:nvPr/>
        </p:nvSpPr>
        <p:spPr>
          <a:xfrm>
            <a:off x="417937" y="438376"/>
            <a:ext cx="8475713" cy="338554"/>
          </a:xfrm>
          <a:prstGeom prst="rect">
            <a:avLst/>
          </a:prstGeom>
          <a:noFill/>
        </p:spPr>
        <p:txBody>
          <a:bodyPr wrap="square" rtlCol="0">
            <a:spAutoFit/>
          </a:bodyPr>
          <a:lstStyle/>
          <a:p>
            <a:r>
              <a:rPr lang="en-US" sz="1600" dirty="0">
                <a:solidFill>
                  <a:schemeClr val="bg1"/>
                </a:solidFill>
                <a:latin typeface="Century Gothic" panose="020B0502020202020204" pitchFamily="34" charset="0"/>
              </a:rPr>
              <a:t>CSAFE  Field Update</a:t>
            </a:r>
          </a:p>
        </p:txBody>
      </p:sp>
      <p:sp>
        <p:nvSpPr>
          <p:cNvPr id="9" name="Slide Number Placeholder 8">
            <a:extLst>
              <a:ext uri="{FF2B5EF4-FFF2-40B4-BE49-F238E27FC236}">
                <a16:creationId xmlns:a16="http://schemas.microsoft.com/office/drawing/2014/main" id="{3673BB77-DAA6-4C49-AE52-AB5BD64E5C3E}"/>
              </a:ext>
            </a:extLst>
          </p:cNvPr>
          <p:cNvSpPr>
            <a:spLocks noGrp="1"/>
          </p:cNvSpPr>
          <p:nvPr>
            <p:ph type="sldNum" sz="quarter" idx="12"/>
          </p:nvPr>
        </p:nvSpPr>
        <p:spPr>
          <a:xfrm>
            <a:off x="8641080" y="6356349"/>
            <a:ext cx="2743200" cy="365125"/>
          </a:xfrm>
        </p:spPr>
        <p:txBody>
          <a:bodyPr/>
          <a:lstStyle/>
          <a:p>
            <a:r>
              <a:rPr lang="en-US" dirty="0"/>
              <a:t>    </a:t>
            </a:r>
            <a:fld id="{188DB3B1-8416-4DB6-88EA-4338126FF5D2}" type="slidenum">
              <a:rPr lang="en-US" smtClean="0"/>
              <a:t>1</a:t>
            </a:fld>
            <a:endParaRPr lang="en-US" dirty="0"/>
          </a:p>
        </p:txBody>
      </p:sp>
      <p:sp>
        <p:nvSpPr>
          <p:cNvPr id="10" name="Rectangle 9">
            <a:extLst>
              <a:ext uri="{FF2B5EF4-FFF2-40B4-BE49-F238E27FC236}">
                <a16:creationId xmlns:a16="http://schemas.microsoft.com/office/drawing/2014/main" id="{7BB0D99B-D4CF-412D-8E01-DEAE8C8C8431}"/>
              </a:ext>
            </a:extLst>
          </p:cNvPr>
          <p:cNvSpPr/>
          <p:nvPr/>
        </p:nvSpPr>
        <p:spPr>
          <a:xfrm>
            <a:off x="30477" y="6425511"/>
            <a:ext cx="12182311" cy="43248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Image result for innocence project logo">
            <a:extLst>
              <a:ext uri="{FF2B5EF4-FFF2-40B4-BE49-F238E27FC236}">
                <a16:creationId xmlns:a16="http://schemas.microsoft.com/office/drawing/2014/main" id="{36CBAB37-541E-49CF-9082-2B0C2DD990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431" t="32700" r="18350" b="32546"/>
          <a:stretch/>
        </p:blipFill>
        <p:spPr bwMode="auto">
          <a:xfrm>
            <a:off x="10925813" y="6425512"/>
            <a:ext cx="1296668" cy="43248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141F54D-EEC1-402E-90D3-5DD099E741C3}"/>
              </a:ext>
            </a:extLst>
          </p:cNvPr>
          <p:cNvSpPr txBox="1"/>
          <p:nvPr/>
        </p:nvSpPr>
        <p:spPr>
          <a:xfrm>
            <a:off x="0" y="6482056"/>
            <a:ext cx="10925813" cy="369332"/>
          </a:xfrm>
          <a:prstGeom prst="rect">
            <a:avLst/>
          </a:prstGeom>
          <a:noFill/>
        </p:spPr>
        <p:txBody>
          <a:bodyPr wrap="square" rtlCol="0">
            <a:spAutoFit/>
          </a:bodyPr>
          <a:lstStyle/>
          <a:p>
            <a:pPr algn="ctr"/>
            <a:r>
              <a:rPr lang="en-US" sz="1800" dirty="0">
                <a:solidFill>
                  <a:schemeClr val="bg1"/>
                </a:solidFill>
                <a:latin typeface="Century Gothic" panose="020B0502020202020204" pitchFamily="34" charset="0"/>
              </a:rPr>
              <a:t>Sarah Chu    </a:t>
            </a:r>
            <a:r>
              <a:rPr lang="en-US" sz="1800" dirty="0">
                <a:solidFill>
                  <a:schemeClr val="bg1"/>
                </a:solidFill>
                <a:latin typeface="Century Gothic" panose="020B0502020202020204" pitchFamily="34" charset="0"/>
                <a:sym typeface="Symbol" panose="05050102010706020507" pitchFamily="18" charset="2"/>
              </a:rPr>
              <a:t>    </a:t>
            </a:r>
            <a:r>
              <a:rPr lang="en-US" sz="1800" dirty="0">
                <a:solidFill>
                  <a:schemeClr val="bg1"/>
                </a:solidFill>
                <a:latin typeface="Century Gothic" panose="020B0502020202020204" pitchFamily="34" charset="0"/>
              </a:rPr>
              <a:t>Sr. Advisor on Forensic Science Policy</a:t>
            </a:r>
            <a:r>
              <a:rPr lang="en-US" sz="1800" dirty="0">
                <a:solidFill>
                  <a:schemeClr val="bg1"/>
                </a:solidFill>
                <a:latin typeface="Century Gothic" panose="020B0502020202020204" pitchFamily="34" charset="0"/>
                <a:sym typeface="Symbol" panose="05050102010706020507" pitchFamily="18" charset="2"/>
              </a:rPr>
              <a:t> </a:t>
            </a:r>
            <a:r>
              <a:rPr lang="en-US" sz="1800" dirty="0">
                <a:solidFill>
                  <a:schemeClr val="bg1"/>
                </a:solidFill>
                <a:latin typeface="Century Gothic" panose="020B0502020202020204" pitchFamily="34" charset="0"/>
              </a:rPr>
              <a:t> </a:t>
            </a:r>
            <a:r>
              <a:rPr lang="en-US" sz="1800" dirty="0">
                <a:solidFill>
                  <a:schemeClr val="bg1"/>
                </a:solidFill>
                <a:latin typeface="Century Gothic" panose="020B0502020202020204" pitchFamily="34" charset="0"/>
                <a:sym typeface="Symbol" panose="05050102010706020507" pitchFamily="18" charset="2"/>
              </a:rPr>
              <a:t>  June 14</a:t>
            </a:r>
            <a:r>
              <a:rPr lang="en-US" sz="1800" dirty="0">
                <a:solidFill>
                  <a:schemeClr val="bg1"/>
                </a:solidFill>
                <a:latin typeface="Century Gothic" panose="020B0502020202020204" pitchFamily="34" charset="0"/>
              </a:rPr>
              <a:t>, 2021 </a:t>
            </a:r>
            <a:endParaRPr lang="en-US" dirty="0"/>
          </a:p>
        </p:txBody>
      </p:sp>
      <p:sp>
        <p:nvSpPr>
          <p:cNvPr id="16" name="TextBox 15">
            <a:extLst>
              <a:ext uri="{FF2B5EF4-FFF2-40B4-BE49-F238E27FC236}">
                <a16:creationId xmlns:a16="http://schemas.microsoft.com/office/drawing/2014/main" id="{16D73225-429B-4D20-B92D-DBAE61E2D8D8}"/>
              </a:ext>
            </a:extLst>
          </p:cNvPr>
          <p:cNvSpPr txBox="1"/>
          <p:nvPr/>
        </p:nvSpPr>
        <p:spPr>
          <a:xfrm>
            <a:off x="10506732" y="6103764"/>
            <a:ext cx="1755096" cy="276999"/>
          </a:xfrm>
          <a:prstGeom prst="rect">
            <a:avLst/>
          </a:prstGeom>
          <a:noFill/>
        </p:spPr>
        <p:txBody>
          <a:bodyPr wrap="none" rtlCol="0">
            <a:spAutoFit/>
          </a:bodyPr>
          <a:lstStyle/>
          <a:p>
            <a:r>
              <a:rPr lang="en-US" sz="1200" i="1" dirty="0">
                <a:solidFill>
                  <a:schemeClr val="bg1"/>
                </a:solidFill>
              </a:rPr>
              <a:t>Source: Dark Knight Rises</a:t>
            </a:r>
          </a:p>
        </p:txBody>
      </p:sp>
    </p:spTree>
    <p:extLst>
      <p:ext uri="{BB962C8B-B14F-4D97-AF65-F5344CB8AC3E}">
        <p14:creationId xmlns:p14="http://schemas.microsoft.com/office/powerpoint/2010/main" val="1615311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7BB6F4-3878-424D-8232-D2C0B2BF2104}"/>
              </a:ext>
            </a:extLst>
          </p:cNvPr>
          <p:cNvSpPr>
            <a:spLocks noGrp="1"/>
          </p:cNvSpPr>
          <p:nvPr>
            <p:ph type="sldNum" sz="quarter" idx="12"/>
          </p:nvPr>
        </p:nvSpPr>
        <p:spPr/>
        <p:txBody>
          <a:bodyPr/>
          <a:lstStyle/>
          <a:p>
            <a:fld id="{ED2CF7B8-C702-46AF-87BE-3F9DFE9DF831}" type="slidenum">
              <a:rPr lang="en-US" smtClean="0"/>
              <a:t>10</a:t>
            </a:fld>
            <a:endParaRPr lang="en-US"/>
          </a:p>
        </p:txBody>
      </p:sp>
      <p:pic>
        <p:nvPicPr>
          <p:cNvPr id="3" name="Picture 2">
            <a:extLst>
              <a:ext uri="{FF2B5EF4-FFF2-40B4-BE49-F238E27FC236}">
                <a16:creationId xmlns:a16="http://schemas.microsoft.com/office/drawing/2014/main" id="{5906219C-E464-48DB-A710-A505C5FEB0A7}"/>
              </a:ext>
            </a:extLst>
          </p:cNvPr>
          <p:cNvPicPr>
            <a:picLocks noChangeAspect="1"/>
          </p:cNvPicPr>
          <p:nvPr/>
        </p:nvPicPr>
        <p:blipFill>
          <a:blip r:embed="rId3"/>
          <a:stretch>
            <a:fillRect/>
          </a:stretch>
        </p:blipFill>
        <p:spPr>
          <a:xfrm>
            <a:off x="2183904" y="2495648"/>
            <a:ext cx="3320952" cy="3320952"/>
          </a:xfrm>
          <a:prstGeom prst="rect">
            <a:avLst/>
          </a:prstGeom>
        </p:spPr>
      </p:pic>
      <p:pic>
        <p:nvPicPr>
          <p:cNvPr id="5" name="Picture 4">
            <a:extLst>
              <a:ext uri="{FF2B5EF4-FFF2-40B4-BE49-F238E27FC236}">
                <a16:creationId xmlns:a16="http://schemas.microsoft.com/office/drawing/2014/main" id="{2A5107E1-ACBC-4D8E-9887-BDA12007626E}"/>
              </a:ext>
            </a:extLst>
          </p:cNvPr>
          <p:cNvPicPr>
            <a:picLocks noChangeAspect="1"/>
          </p:cNvPicPr>
          <p:nvPr/>
        </p:nvPicPr>
        <p:blipFill>
          <a:blip r:embed="rId4"/>
          <a:stretch>
            <a:fillRect/>
          </a:stretch>
        </p:blipFill>
        <p:spPr>
          <a:xfrm>
            <a:off x="6687145" y="2250297"/>
            <a:ext cx="3846909" cy="3292125"/>
          </a:xfrm>
          <a:prstGeom prst="rect">
            <a:avLst/>
          </a:prstGeom>
        </p:spPr>
      </p:pic>
      <p:sp>
        <p:nvSpPr>
          <p:cNvPr id="8" name="TextBox 7">
            <a:extLst>
              <a:ext uri="{FF2B5EF4-FFF2-40B4-BE49-F238E27FC236}">
                <a16:creationId xmlns:a16="http://schemas.microsoft.com/office/drawing/2014/main" id="{A6AD9AB8-93AB-4C75-B42C-0B951296E198}"/>
              </a:ext>
            </a:extLst>
          </p:cNvPr>
          <p:cNvSpPr txBox="1"/>
          <p:nvPr/>
        </p:nvSpPr>
        <p:spPr>
          <a:xfrm>
            <a:off x="3206427" y="484634"/>
            <a:ext cx="5779146" cy="923330"/>
          </a:xfrm>
          <a:prstGeom prst="rect">
            <a:avLst/>
          </a:prstGeom>
          <a:noFill/>
        </p:spPr>
        <p:txBody>
          <a:bodyPr wrap="none" rtlCol="0">
            <a:spAutoFit/>
          </a:bodyPr>
          <a:lstStyle/>
          <a:p>
            <a:r>
              <a:rPr lang="en-US" sz="5400" dirty="0">
                <a:latin typeface="Bahnschrift Condensed" panose="020B0502040204020203" pitchFamily="34" charset="0"/>
              </a:rPr>
              <a:t>Criminology of the Other</a:t>
            </a:r>
          </a:p>
        </p:txBody>
      </p:sp>
      <p:sp>
        <p:nvSpPr>
          <p:cNvPr id="10" name="TextBox 9">
            <a:extLst>
              <a:ext uri="{FF2B5EF4-FFF2-40B4-BE49-F238E27FC236}">
                <a16:creationId xmlns:a16="http://schemas.microsoft.com/office/drawing/2014/main" id="{8583C49F-13A4-4401-8A44-18A94175B808}"/>
              </a:ext>
            </a:extLst>
          </p:cNvPr>
          <p:cNvSpPr txBox="1"/>
          <p:nvPr/>
        </p:nvSpPr>
        <p:spPr>
          <a:xfrm>
            <a:off x="0" y="6488668"/>
            <a:ext cx="1329210" cy="369332"/>
          </a:xfrm>
          <a:prstGeom prst="rect">
            <a:avLst/>
          </a:prstGeom>
          <a:noFill/>
        </p:spPr>
        <p:txBody>
          <a:bodyPr wrap="none" rtlCol="0">
            <a:spAutoFit/>
          </a:bodyPr>
          <a:lstStyle/>
          <a:p>
            <a:r>
              <a:rPr lang="en-US" dirty="0">
                <a:latin typeface="Bahnschrift Condensed" panose="020B0502040204020203" pitchFamily="34" charset="0"/>
              </a:rPr>
              <a:t>(Garland, 2001)</a:t>
            </a:r>
          </a:p>
        </p:txBody>
      </p:sp>
    </p:spTree>
    <p:extLst>
      <p:ext uri="{BB962C8B-B14F-4D97-AF65-F5344CB8AC3E}">
        <p14:creationId xmlns:p14="http://schemas.microsoft.com/office/powerpoint/2010/main" val="3294648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0BB554-04ED-4B82-B91C-4CD7CE3D7DDC}"/>
              </a:ext>
            </a:extLst>
          </p:cNvPr>
          <p:cNvSpPr>
            <a:spLocks noGrp="1"/>
          </p:cNvSpPr>
          <p:nvPr>
            <p:ph type="sldNum" sz="quarter" idx="12"/>
          </p:nvPr>
        </p:nvSpPr>
        <p:spPr/>
        <p:txBody>
          <a:bodyPr/>
          <a:lstStyle/>
          <a:p>
            <a:fld id="{D4A43964-6D78-4014-88E5-69CD6F7CD11E}" type="slidenum">
              <a:rPr lang="en-US" smtClean="0"/>
              <a:t>11</a:t>
            </a:fld>
            <a:endParaRPr lang="en-US"/>
          </a:p>
        </p:txBody>
      </p:sp>
      <p:sp>
        <p:nvSpPr>
          <p:cNvPr id="4" name="TextBox 3">
            <a:extLst>
              <a:ext uri="{FF2B5EF4-FFF2-40B4-BE49-F238E27FC236}">
                <a16:creationId xmlns:a16="http://schemas.microsoft.com/office/drawing/2014/main" id="{2EBA1005-7D28-4DAA-9409-2F7E2E53E498}"/>
              </a:ext>
            </a:extLst>
          </p:cNvPr>
          <p:cNvSpPr txBox="1"/>
          <p:nvPr/>
        </p:nvSpPr>
        <p:spPr>
          <a:xfrm>
            <a:off x="1906292" y="1793987"/>
            <a:ext cx="8725546" cy="3046988"/>
          </a:xfrm>
          <a:prstGeom prst="rect">
            <a:avLst/>
          </a:prstGeom>
          <a:noFill/>
        </p:spPr>
        <p:txBody>
          <a:bodyPr wrap="square">
            <a:spAutoFit/>
          </a:bodyPr>
          <a:lstStyle/>
          <a:p>
            <a:r>
              <a:rPr lang="en-US" sz="3200" dirty="0">
                <a:solidFill>
                  <a:schemeClr val="bg1"/>
                </a:solidFill>
                <a:effectLst/>
                <a:latin typeface="Century Gothic" panose="020B0502020202020204" pitchFamily="34" charset="0"/>
                <a:ea typeface="Calibri" panose="020F0502020204030204" pitchFamily="34" charset="0"/>
              </a:rPr>
              <a:t>“Future research needs to be aimed at examining both access to prevention technologies and techniques </a:t>
            </a:r>
            <a:r>
              <a:rPr lang="en-US" sz="3200" i="1" dirty="0">
                <a:solidFill>
                  <a:schemeClr val="bg1"/>
                </a:solidFill>
                <a:effectLst/>
                <a:latin typeface="Century Gothic" panose="020B0502020202020204" pitchFamily="34" charset="0"/>
                <a:ea typeface="Calibri" panose="020F0502020204030204" pitchFamily="34" charset="0"/>
              </a:rPr>
              <a:t>and </a:t>
            </a:r>
            <a:r>
              <a:rPr lang="en-US" sz="3200" dirty="0">
                <a:solidFill>
                  <a:schemeClr val="bg1"/>
                </a:solidFill>
                <a:effectLst/>
                <a:latin typeface="Century Gothic" panose="020B0502020202020204" pitchFamily="34" charset="0"/>
                <a:ea typeface="Calibri" panose="020F0502020204030204" pitchFamily="34" charset="0"/>
              </a:rPr>
              <a:t>whether different subpopulations are bearing the negative impact of prevention technologies in society more than others.”</a:t>
            </a:r>
            <a:endParaRPr lang="en-US" sz="3200" dirty="0">
              <a:solidFill>
                <a:schemeClr val="bg1"/>
              </a:solidFill>
              <a:latin typeface="Century Gothic" panose="020B0502020202020204" pitchFamily="34" charset="0"/>
            </a:endParaRPr>
          </a:p>
        </p:txBody>
      </p:sp>
      <p:sp>
        <p:nvSpPr>
          <p:cNvPr id="5" name="TextBox 4">
            <a:extLst>
              <a:ext uri="{FF2B5EF4-FFF2-40B4-BE49-F238E27FC236}">
                <a16:creationId xmlns:a16="http://schemas.microsoft.com/office/drawing/2014/main" id="{8BDC34A9-C8A6-486D-A21B-A7D153A71184}"/>
              </a:ext>
            </a:extLst>
          </p:cNvPr>
          <p:cNvSpPr txBox="1"/>
          <p:nvPr/>
        </p:nvSpPr>
        <p:spPr>
          <a:xfrm>
            <a:off x="7622188" y="5437614"/>
            <a:ext cx="2581156" cy="584775"/>
          </a:xfrm>
          <a:prstGeom prst="rect">
            <a:avLst/>
          </a:prstGeom>
          <a:noFill/>
        </p:spPr>
        <p:txBody>
          <a:bodyPr wrap="none" rtlCol="0">
            <a:spAutoFit/>
          </a:bodyPr>
          <a:lstStyle/>
          <a:p>
            <a:r>
              <a:rPr lang="en-US" sz="3200" dirty="0">
                <a:solidFill>
                  <a:schemeClr val="bg1"/>
                </a:solidFill>
                <a:latin typeface="Century Gothic" panose="020B0502020202020204" pitchFamily="34" charset="0"/>
              </a:rPr>
              <a:t>(Hollis, 2019)</a:t>
            </a:r>
          </a:p>
        </p:txBody>
      </p:sp>
    </p:spTree>
    <p:extLst>
      <p:ext uri="{BB962C8B-B14F-4D97-AF65-F5344CB8AC3E}">
        <p14:creationId xmlns:p14="http://schemas.microsoft.com/office/powerpoint/2010/main" val="1434424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1F3AE7-8E73-40D8-890B-28DCCD35D1D0}"/>
              </a:ext>
            </a:extLst>
          </p:cNvPr>
          <p:cNvSpPr>
            <a:spLocks noGrp="1"/>
          </p:cNvSpPr>
          <p:nvPr>
            <p:ph type="sldNum" sz="quarter" idx="12"/>
          </p:nvPr>
        </p:nvSpPr>
        <p:spPr/>
        <p:txBody>
          <a:bodyPr/>
          <a:lstStyle/>
          <a:p>
            <a:fld id="{188DB3B1-8416-4DB6-88EA-4338126FF5D2}" type="slidenum">
              <a:rPr lang="en-US" smtClean="0"/>
              <a:t>12</a:t>
            </a:fld>
            <a:endParaRPr lang="en-US"/>
          </a:p>
        </p:txBody>
      </p:sp>
      <p:sp>
        <p:nvSpPr>
          <p:cNvPr id="3" name="TextBox 2">
            <a:extLst>
              <a:ext uri="{FF2B5EF4-FFF2-40B4-BE49-F238E27FC236}">
                <a16:creationId xmlns:a16="http://schemas.microsoft.com/office/drawing/2014/main" id="{FDEAE88C-F1C6-4670-86A0-1A8C622E316B}"/>
              </a:ext>
            </a:extLst>
          </p:cNvPr>
          <p:cNvSpPr txBox="1"/>
          <p:nvPr/>
        </p:nvSpPr>
        <p:spPr>
          <a:xfrm>
            <a:off x="1534886" y="2733203"/>
            <a:ext cx="9359086" cy="2123658"/>
          </a:xfrm>
          <a:prstGeom prst="rect">
            <a:avLst/>
          </a:prstGeom>
          <a:noFill/>
        </p:spPr>
        <p:txBody>
          <a:bodyPr wrap="square" rtlCol="0">
            <a:spAutoFit/>
          </a:bodyPr>
          <a:lstStyle/>
          <a:p>
            <a:r>
              <a:rPr lang="en-US" sz="4400" b="1" dirty="0">
                <a:latin typeface="Century Gothic" panose="020B0502020202020204" pitchFamily="34" charset="0"/>
              </a:rPr>
              <a:t>1. Ethical, Legal, and Social Implications (ELSI) is an area of study.</a:t>
            </a:r>
          </a:p>
        </p:txBody>
      </p:sp>
    </p:spTree>
    <p:extLst>
      <p:ext uri="{BB962C8B-B14F-4D97-AF65-F5344CB8AC3E}">
        <p14:creationId xmlns:p14="http://schemas.microsoft.com/office/powerpoint/2010/main" val="4066345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272D0C9-A594-4720-B628-7862B5889162}"/>
              </a:ext>
            </a:extLst>
          </p:cNvPr>
          <p:cNvSpPr>
            <a:spLocks noGrp="1"/>
          </p:cNvSpPr>
          <p:nvPr>
            <p:ph idx="1"/>
          </p:nvPr>
        </p:nvSpPr>
        <p:spPr>
          <a:xfrm>
            <a:off x="3886200" y="3239453"/>
            <a:ext cx="7467600" cy="2854643"/>
          </a:xfrm>
        </p:spPr>
        <p:txBody>
          <a:bodyPr>
            <a:normAutofit fontScale="92500"/>
          </a:bodyPr>
          <a:lstStyle/>
          <a:p>
            <a:r>
              <a:rPr lang="en-US" dirty="0">
                <a:latin typeface="Century Gothic" panose="020B0502020202020204" pitchFamily="34" charset="0"/>
              </a:rPr>
              <a:t>Established in 1993</a:t>
            </a:r>
          </a:p>
          <a:p>
            <a:r>
              <a:rPr lang="en-US" dirty="0">
                <a:latin typeface="Century Gothic" panose="020B0502020202020204" pitchFamily="34" charset="0"/>
              </a:rPr>
              <a:t>James Watson called for NIH to establish a research program to address issues raised by rapidly advancing field of DNA</a:t>
            </a:r>
          </a:p>
          <a:p>
            <a:r>
              <a:rPr lang="en-US" dirty="0">
                <a:latin typeface="Century Gothic" panose="020B0502020202020204" pitchFamily="34" charset="0"/>
              </a:rPr>
              <a:t>Congress mandated that “not less than” 5% of budget be set aside for ethical, legal, and social implications (ELSI) research</a:t>
            </a:r>
          </a:p>
        </p:txBody>
      </p:sp>
      <p:sp>
        <p:nvSpPr>
          <p:cNvPr id="2" name="Slide Number Placeholder 1">
            <a:extLst>
              <a:ext uri="{FF2B5EF4-FFF2-40B4-BE49-F238E27FC236}">
                <a16:creationId xmlns:a16="http://schemas.microsoft.com/office/drawing/2014/main" id="{09684611-027C-4BBD-9ED6-5F3BBC6C7613}"/>
              </a:ext>
            </a:extLst>
          </p:cNvPr>
          <p:cNvSpPr>
            <a:spLocks noGrp="1"/>
          </p:cNvSpPr>
          <p:nvPr>
            <p:ph type="sldNum" sz="quarter" idx="12"/>
          </p:nvPr>
        </p:nvSpPr>
        <p:spPr/>
        <p:txBody>
          <a:bodyPr/>
          <a:lstStyle/>
          <a:p>
            <a:fld id="{188DB3B1-8416-4DB6-88EA-4338126FF5D2}" type="slidenum">
              <a:rPr lang="en-US" smtClean="0"/>
              <a:t>13</a:t>
            </a:fld>
            <a:endParaRPr lang="en-US"/>
          </a:p>
        </p:txBody>
      </p:sp>
      <p:pic>
        <p:nvPicPr>
          <p:cNvPr id="4098" name="Picture 2" descr="National Human Genome Research Institute Home | NHGRI">
            <a:extLst>
              <a:ext uri="{FF2B5EF4-FFF2-40B4-BE49-F238E27FC236}">
                <a16:creationId xmlns:a16="http://schemas.microsoft.com/office/drawing/2014/main" id="{5BC82E9B-344F-42C0-8C11-D2B4D122F4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 y="763904"/>
            <a:ext cx="9521190" cy="197390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578E44D-7DC1-40EA-A237-83AD5109793D}"/>
              </a:ext>
            </a:extLst>
          </p:cNvPr>
          <p:cNvSpPr txBox="1"/>
          <p:nvPr/>
        </p:nvSpPr>
        <p:spPr>
          <a:xfrm>
            <a:off x="0" y="6488668"/>
            <a:ext cx="4112023" cy="369332"/>
          </a:xfrm>
          <a:prstGeom prst="rect">
            <a:avLst/>
          </a:prstGeom>
          <a:noFill/>
        </p:spPr>
        <p:txBody>
          <a:bodyPr wrap="none" rtlCol="0">
            <a:spAutoFit/>
          </a:bodyPr>
          <a:lstStyle/>
          <a:p>
            <a:r>
              <a:rPr lang="en-US" dirty="0">
                <a:latin typeface="Century Gothic" panose="020B0502020202020204" pitchFamily="34" charset="0"/>
              </a:rPr>
              <a:t>(Hanna, 1995; McEwen et al., 2014)</a:t>
            </a:r>
          </a:p>
        </p:txBody>
      </p:sp>
    </p:spTree>
    <p:extLst>
      <p:ext uri="{BB962C8B-B14F-4D97-AF65-F5344CB8AC3E}">
        <p14:creationId xmlns:p14="http://schemas.microsoft.com/office/powerpoint/2010/main" val="179972676"/>
      </p:ext>
    </p:extLst>
  </p:cSld>
  <p:clrMapOvr>
    <a:masterClrMapping/>
  </p:clrMapOvr>
  <mc:AlternateContent xmlns:mc="http://schemas.openxmlformats.org/markup-compatibility/2006" xmlns:p14="http://schemas.microsoft.com/office/powerpoint/2010/main">
    <mc:Choice Requires="p14">
      <p:transition spd="slow" p14:dur="2000" advTm="29889"/>
    </mc:Choice>
    <mc:Fallback xmlns="">
      <p:transition spd="slow" advTm="2988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AC31E4-BFC7-4A88-8FDE-D8CDA2D8BF85}"/>
              </a:ext>
            </a:extLst>
          </p:cNvPr>
          <p:cNvSpPr>
            <a:spLocks noGrp="1"/>
          </p:cNvSpPr>
          <p:nvPr>
            <p:ph type="sldNum" sz="quarter" idx="12"/>
          </p:nvPr>
        </p:nvSpPr>
        <p:spPr/>
        <p:txBody>
          <a:bodyPr/>
          <a:lstStyle/>
          <a:p>
            <a:fld id="{188DB3B1-8416-4DB6-88EA-4338126FF5D2}" type="slidenum">
              <a:rPr lang="en-US" smtClean="0"/>
              <a:t>14</a:t>
            </a:fld>
            <a:endParaRPr lang="en-US"/>
          </a:p>
        </p:txBody>
      </p:sp>
      <p:pic>
        <p:nvPicPr>
          <p:cNvPr id="4" name="Picture 3">
            <a:extLst>
              <a:ext uri="{FF2B5EF4-FFF2-40B4-BE49-F238E27FC236}">
                <a16:creationId xmlns:a16="http://schemas.microsoft.com/office/drawing/2014/main" id="{9E539058-624B-4E08-9216-4775A1E30091}"/>
              </a:ext>
            </a:extLst>
          </p:cNvPr>
          <p:cNvPicPr>
            <a:picLocks noChangeAspect="1"/>
          </p:cNvPicPr>
          <p:nvPr/>
        </p:nvPicPr>
        <p:blipFill>
          <a:blip r:embed="rId2"/>
          <a:stretch>
            <a:fillRect/>
          </a:stretch>
        </p:blipFill>
        <p:spPr>
          <a:xfrm>
            <a:off x="0" y="0"/>
            <a:ext cx="12192000" cy="4257974"/>
          </a:xfrm>
          <a:prstGeom prst="rect">
            <a:avLst/>
          </a:prstGeom>
        </p:spPr>
      </p:pic>
      <p:sp>
        <p:nvSpPr>
          <p:cNvPr id="5" name="Content Placeholder 2">
            <a:extLst>
              <a:ext uri="{FF2B5EF4-FFF2-40B4-BE49-F238E27FC236}">
                <a16:creationId xmlns:a16="http://schemas.microsoft.com/office/drawing/2014/main" id="{4E120B58-8475-48DB-A78D-88F40DE48A12}"/>
              </a:ext>
            </a:extLst>
          </p:cNvPr>
          <p:cNvSpPr txBox="1">
            <a:spLocks/>
          </p:cNvSpPr>
          <p:nvPr/>
        </p:nvSpPr>
        <p:spPr>
          <a:xfrm>
            <a:off x="1554480" y="4437361"/>
            <a:ext cx="10012680" cy="19189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dirty="0">
                <a:latin typeface="Century Gothic" panose="020B0502020202020204" pitchFamily="34" charset="0"/>
              </a:rPr>
              <a:t>to anticipate and address the implications of the HGP for individuals and society</a:t>
            </a:r>
          </a:p>
          <a:p>
            <a:pPr marL="514350" indent="-514350">
              <a:buFont typeface="+mj-lt"/>
              <a:buAutoNum type="arabicPeriod"/>
            </a:pPr>
            <a:r>
              <a:rPr lang="en-US" dirty="0">
                <a:latin typeface="Century Gothic" panose="020B0502020202020204" pitchFamily="34" charset="0"/>
              </a:rPr>
              <a:t>to identify and define the major issues of concern and develop policy options to address them</a:t>
            </a:r>
          </a:p>
        </p:txBody>
      </p:sp>
      <p:sp>
        <p:nvSpPr>
          <p:cNvPr id="6" name="TextBox 5">
            <a:extLst>
              <a:ext uri="{FF2B5EF4-FFF2-40B4-BE49-F238E27FC236}">
                <a16:creationId xmlns:a16="http://schemas.microsoft.com/office/drawing/2014/main" id="{87229A60-222E-4980-8A07-4C9B6A9850C2}"/>
              </a:ext>
            </a:extLst>
          </p:cNvPr>
          <p:cNvSpPr txBox="1"/>
          <p:nvPr/>
        </p:nvSpPr>
        <p:spPr>
          <a:xfrm>
            <a:off x="0" y="6488668"/>
            <a:ext cx="2307042" cy="369332"/>
          </a:xfrm>
          <a:prstGeom prst="rect">
            <a:avLst/>
          </a:prstGeom>
          <a:noFill/>
        </p:spPr>
        <p:txBody>
          <a:bodyPr wrap="none" rtlCol="0">
            <a:spAutoFit/>
          </a:bodyPr>
          <a:lstStyle/>
          <a:p>
            <a:r>
              <a:rPr lang="en-US" dirty="0">
                <a:latin typeface="Century Gothic" panose="020B0502020202020204" pitchFamily="34" charset="0"/>
              </a:rPr>
              <a:t>(</a:t>
            </a:r>
            <a:r>
              <a:rPr lang="en-US" dirty="0" err="1">
                <a:latin typeface="Century Gothic" panose="020B0502020202020204" pitchFamily="34" charset="0"/>
              </a:rPr>
              <a:t>Meslin</a:t>
            </a:r>
            <a:r>
              <a:rPr lang="en-US" dirty="0">
                <a:latin typeface="Century Gothic" panose="020B0502020202020204" pitchFamily="34" charset="0"/>
              </a:rPr>
              <a:t> et al., 1997)</a:t>
            </a:r>
          </a:p>
        </p:txBody>
      </p:sp>
    </p:spTree>
    <p:extLst>
      <p:ext uri="{BB962C8B-B14F-4D97-AF65-F5344CB8AC3E}">
        <p14:creationId xmlns:p14="http://schemas.microsoft.com/office/powerpoint/2010/main" val="306045217"/>
      </p:ext>
    </p:extLst>
  </p:cSld>
  <p:clrMapOvr>
    <a:masterClrMapping/>
  </p:clrMapOvr>
  <mc:AlternateContent xmlns:mc="http://schemas.openxmlformats.org/markup-compatibility/2006" xmlns:p14="http://schemas.microsoft.com/office/powerpoint/2010/main">
    <mc:Choice Requires="p14">
      <p:transition spd="slow" p14:dur="2000" advTm="18922"/>
    </mc:Choice>
    <mc:Fallback xmlns="">
      <p:transition spd="slow" advTm="1892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0AE83-6989-4F2D-8127-5BDF55E758F7}"/>
              </a:ext>
            </a:extLst>
          </p:cNvPr>
          <p:cNvSpPr>
            <a:spLocks noGrp="1"/>
          </p:cNvSpPr>
          <p:nvPr>
            <p:ph type="title"/>
          </p:nvPr>
        </p:nvSpPr>
        <p:spPr/>
        <p:txBody>
          <a:bodyPr/>
          <a:lstStyle/>
          <a:p>
            <a:r>
              <a:rPr lang="en-US" dirty="0">
                <a:latin typeface="Century Gothic" panose="020B0502020202020204" pitchFamily="34" charset="0"/>
              </a:rPr>
              <a:t>ELSI Research Priorities (1997)</a:t>
            </a:r>
          </a:p>
        </p:txBody>
      </p:sp>
      <p:graphicFrame>
        <p:nvGraphicFramePr>
          <p:cNvPr id="27" name="Content Placeholder 2">
            <a:extLst>
              <a:ext uri="{FF2B5EF4-FFF2-40B4-BE49-F238E27FC236}">
                <a16:creationId xmlns:a16="http://schemas.microsoft.com/office/drawing/2014/main" id="{DD5476D3-92C5-4E67-A9AC-E175C5A01F73}"/>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3FFAE22-664D-459C-B3DF-668DEFF14F70}"/>
              </a:ext>
            </a:extLst>
          </p:cNvPr>
          <p:cNvSpPr>
            <a:spLocks noGrp="1"/>
          </p:cNvSpPr>
          <p:nvPr>
            <p:ph type="sldNum" sz="quarter" idx="12"/>
          </p:nvPr>
        </p:nvSpPr>
        <p:spPr/>
        <p:txBody>
          <a:bodyPr/>
          <a:lstStyle/>
          <a:p>
            <a:fld id="{188DB3B1-8416-4DB6-88EA-4338126FF5D2}" type="slidenum">
              <a:rPr lang="en-US" smtClean="0">
                <a:latin typeface="Century Gothic" panose="020B0502020202020204" pitchFamily="34" charset="0"/>
              </a:rPr>
              <a:t>15</a:t>
            </a:fld>
            <a:endParaRPr lang="en-US">
              <a:latin typeface="Century Gothic" panose="020B0502020202020204" pitchFamily="34" charset="0"/>
            </a:endParaRPr>
          </a:p>
        </p:txBody>
      </p:sp>
      <p:sp>
        <p:nvSpPr>
          <p:cNvPr id="26" name="TextBox 25">
            <a:extLst>
              <a:ext uri="{FF2B5EF4-FFF2-40B4-BE49-F238E27FC236}">
                <a16:creationId xmlns:a16="http://schemas.microsoft.com/office/drawing/2014/main" id="{5C8AF76E-2A12-40DB-8E0F-D9D4509461ED}"/>
              </a:ext>
            </a:extLst>
          </p:cNvPr>
          <p:cNvSpPr txBox="1"/>
          <p:nvPr/>
        </p:nvSpPr>
        <p:spPr>
          <a:xfrm>
            <a:off x="0" y="6488668"/>
            <a:ext cx="2307042" cy="369332"/>
          </a:xfrm>
          <a:prstGeom prst="rect">
            <a:avLst/>
          </a:prstGeom>
          <a:noFill/>
        </p:spPr>
        <p:txBody>
          <a:bodyPr wrap="none" rtlCol="0">
            <a:spAutoFit/>
          </a:bodyPr>
          <a:lstStyle/>
          <a:p>
            <a:r>
              <a:rPr lang="en-US" dirty="0">
                <a:latin typeface="Century Gothic" panose="020B0502020202020204" pitchFamily="34" charset="0"/>
              </a:rPr>
              <a:t>(</a:t>
            </a:r>
            <a:r>
              <a:rPr lang="en-US" dirty="0" err="1">
                <a:latin typeface="Century Gothic" panose="020B0502020202020204" pitchFamily="34" charset="0"/>
              </a:rPr>
              <a:t>Meslin</a:t>
            </a:r>
            <a:r>
              <a:rPr lang="en-US" dirty="0">
                <a:latin typeface="Century Gothic" panose="020B0502020202020204" pitchFamily="34" charset="0"/>
              </a:rPr>
              <a:t> et al., 1997)</a:t>
            </a:r>
          </a:p>
        </p:txBody>
      </p:sp>
    </p:spTree>
    <p:extLst>
      <p:ext uri="{BB962C8B-B14F-4D97-AF65-F5344CB8AC3E}">
        <p14:creationId xmlns:p14="http://schemas.microsoft.com/office/powerpoint/2010/main" val="2819511433"/>
      </p:ext>
    </p:extLst>
  </p:cSld>
  <p:clrMapOvr>
    <a:masterClrMapping/>
  </p:clrMapOvr>
  <mc:AlternateContent xmlns:mc="http://schemas.openxmlformats.org/markup-compatibility/2006" xmlns:p14="http://schemas.microsoft.com/office/powerpoint/2010/main">
    <mc:Choice Requires="p14">
      <p:transition spd="slow" p14:dur="2000" advTm="19594"/>
    </mc:Choice>
    <mc:Fallback xmlns="">
      <p:transition spd="slow" advTm="1959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13EB9-4483-4B2E-8D41-C1E56FD1BB8A}"/>
              </a:ext>
            </a:extLst>
          </p:cNvPr>
          <p:cNvSpPr>
            <a:spLocks noGrp="1"/>
          </p:cNvSpPr>
          <p:nvPr>
            <p:ph type="title"/>
          </p:nvPr>
        </p:nvSpPr>
        <p:spPr/>
        <p:txBody>
          <a:bodyPr/>
          <a:lstStyle/>
          <a:p>
            <a:r>
              <a:rPr lang="en-US" b="1" dirty="0"/>
              <a:t>ELSI Research Priorities (2014) </a:t>
            </a:r>
          </a:p>
        </p:txBody>
      </p:sp>
      <p:pic>
        <p:nvPicPr>
          <p:cNvPr id="6" name="Content Placeholder 5">
            <a:extLst>
              <a:ext uri="{FF2B5EF4-FFF2-40B4-BE49-F238E27FC236}">
                <a16:creationId xmlns:a16="http://schemas.microsoft.com/office/drawing/2014/main" id="{447233BC-95D7-4481-AF43-C3DBC9BFBF17}"/>
              </a:ext>
            </a:extLst>
          </p:cNvPr>
          <p:cNvPicPr>
            <a:picLocks noGrp="1" noChangeAspect="1"/>
          </p:cNvPicPr>
          <p:nvPr>
            <p:ph idx="1"/>
          </p:nvPr>
        </p:nvPicPr>
        <p:blipFill>
          <a:blip r:embed="rId3"/>
          <a:stretch>
            <a:fillRect/>
          </a:stretch>
        </p:blipFill>
        <p:spPr>
          <a:xfrm>
            <a:off x="2484120" y="1561739"/>
            <a:ext cx="7421880" cy="5012925"/>
          </a:xfrm>
        </p:spPr>
      </p:pic>
      <p:sp>
        <p:nvSpPr>
          <p:cNvPr id="4" name="Slide Number Placeholder 3">
            <a:extLst>
              <a:ext uri="{FF2B5EF4-FFF2-40B4-BE49-F238E27FC236}">
                <a16:creationId xmlns:a16="http://schemas.microsoft.com/office/drawing/2014/main" id="{0D462C7E-69A9-4D8C-9F94-308A8C01CC88}"/>
              </a:ext>
            </a:extLst>
          </p:cNvPr>
          <p:cNvSpPr>
            <a:spLocks noGrp="1"/>
          </p:cNvSpPr>
          <p:nvPr>
            <p:ph type="sldNum" sz="quarter" idx="12"/>
          </p:nvPr>
        </p:nvSpPr>
        <p:spPr/>
        <p:txBody>
          <a:bodyPr/>
          <a:lstStyle/>
          <a:p>
            <a:fld id="{188DB3B1-8416-4DB6-88EA-4338126FF5D2}" type="slidenum">
              <a:rPr lang="en-US" smtClean="0"/>
              <a:t>16</a:t>
            </a:fld>
            <a:endParaRPr lang="en-US"/>
          </a:p>
        </p:txBody>
      </p:sp>
      <p:sp>
        <p:nvSpPr>
          <p:cNvPr id="8" name="TextBox 7">
            <a:extLst>
              <a:ext uri="{FF2B5EF4-FFF2-40B4-BE49-F238E27FC236}">
                <a16:creationId xmlns:a16="http://schemas.microsoft.com/office/drawing/2014/main" id="{791441BD-64B5-46B3-BBD5-F28BDCF704BE}"/>
              </a:ext>
            </a:extLst>
          </p:cNvPr>
          <p:cNvSpPr txBox="1"/>
          <p:nvPr/>
        </p:nvSpPr>
        <p:spPr>
          <a:xfrm>
            <a:off x="0" y="6488668"/>
            <a:ext cx="2682240" cy="369332"/>
          </a:xfrm>
          <a:prstGeom prst="rect">
            <a:avLst/>
          </a:prstGeom>
          <a:noFill/>
        </p:spPr>
        <p:txBody>
          <a:bodyPr wrap="square">
            <a:spAutoFit/>
          </a:bodyPr>
          <a:lstStyle/>
          <a:p>
            <a:r>
              <a:rPr lang="en-US" dirty="0">
                <a:latin typeface="Century Gothic" panose="020B0502020202020204" pitchFamily="34" charset="0"/>
              </a:rPr>
              <a:t>(McEwen et al., 2014)</a:t>
            </a:r>
            <a:endParaRPr lang="en-US" dirty="0"/>
          </a:p>
        </p:txBody>
      </p:sp>
    </p:spTree>
    <p:extLst>
      <p:ext uri="{BB962C8B-B14F-4D97-AF65-F5344CB8AC3E}">
        <p14:creationId xmlns:p14="http://schemas.microsoft.com/office/powerpoint/2010/main" val="68204758"/>
      </p:ext>
    </p:extLst>
  </p:cSld>
  <p:clrMapOvr>
    <a:masterClrMapping/>
  </p:clrMapOvr>
  <mc:AlternateContent xmlns:mc="http://schemas.openxmlformats.org/markup-compatibility/2006" xmlns:p14="http://schemas.microsoft.com/office/powerpoint/2010/main">
    <mc:Choice Requires="p14">
      <p:transition spd="slow" p14:dur="2000" advTm="22274"/>
    </mc:Choice>
    <mc:Fallback xmlns="">
      <p:transition spd="slow" advTm="2227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1F3AE7-8E73-40D8-890B-28DCCD35D1D0}"/>
              </a:ext>
            </a:extLst>
          </p:cNvPr>
          <p:cNvSpPr>
            <a:spLocks noGrp="1"/>
          </p:cNvSpPr>
          <p:nvPr>
            <p:ph type="sldNum" sz="quarter" idx="12"/>
          </p:nvPr>
        </p:nvSpPr>
        <p:spPr/>
        <p:txBody>
          <a:bodyPr/>
          <a:lstStyle/>
          <a:p>
            <a:fld id="{188DB3B1-8416-4DB6-88EA-4338126FF5D2}" type="slidenum">
              <a:rPr lang="en-US" smtClean="0"/>
              <a:t>17</a:t>
            </a:fld>
            <a:endParaRPr lang="en-US"/>
          </a:p>
        </p:txBody>
      </p:sp>
      <p:sp>
        <p:nvSpPr>
          <p:cNvPr id="4" name="TextBox 3">
            <a:extLst>
              <a:ext uri="{FF2B5EF4-FFF2-40B4-BE49-F238E27FC236}">
                <a16:creationId xmlns:a16="http://schemas.microsoft.com/office/drawing/2014/main" id="{AED1606A-DB8F-422F-AA27-2276C2BC477F}"/>
              </a:ext>
            </a:extLst>
          </p:cNvPr>
          <p:cNvSpPr txBox="1"/>
          <p:nvPr/>
        </p:nvSpPr>
        <p:spPr>
          <a:xfrm>
            <a:off x="1550384" y="2028616"/>
            <a:ext cx="9359086" cy="1446550"/>
          </a:xfrm>
          <a:prstGeom prst="rect">
            <a:avLst/>
          </a:prstGeom>
          <a:noFill/>
        </p:spPr>
        <p:txBody>
          <a:bodyPr wrap="square" rtlCol="0">
            <a:spAutoFit/>
          </a:bodyPr>
          <a:lstStyle/>
          <a:p>
            <a:r>
              <a:rPr lang="en-US" sz="4400" b="1" dirty="0">
                <a:latin typeface="Century Gothic" panose="020B0502020202020204" pitchFamily="34" charset="0"/>
              </a:rPr>
              <a:t>2. ELSI is not enough! We need to think critically about algorithms. </a:t>
            </a:r>
          </a:p>
        </p:txBody>
      </p:sp>
    </p:spTree>
    <p:extLst>
      <p:ext uri="{BB962C8B-B14F-4D97-AF65-F5344CB8AC3E}">
        <p14:creationId xmlns:p14="http://schemas.microsoft.com/office/powerpoint/2010/main" val="1060221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86601F-DBE4-429A-A656-E417D59B3222}"/>
              </a:ext>
            </a:extLst>
          </p:cNvPr>
          <p:cNvSpPr>
            <a:spLocks noGrp="1"/>
          </p:cNvSpPr>
          <p:nvPr>
            <p:ph type="sldNum" sz="quarter" idx="12"/>
          </p:nvPr>
        </p:nvSpPr>
        <p:spPr/>
        <p:txBody>
          <a:bodyPr/>
          <a:lstStyle/>
          <a:p>
            <a:fld id="{188DB3B1-8416-4DB6-88EA-4338126FF5D2}" type="slidenum">
              <a:rPr lang="en-US" smtClean="0"/>
              <a:t>18</a:t>
            </a:fld>
            <a:endParaRPr lang="en-US"/>
          </a:p>
        </p:txBody>
      </p:sp>
      <p:pic>
        <p:nvPicPr>
          <p:cNvPr id="8" name="Online Media 7" title="From park bench to lab bench - What kind of future are we designing? | Ruha Benjamin | TEDxBaltimore">
            <a:hlinkClick r:id="" action="ppaction://media"/>
            <a:extLst>
              <a:ext uri="{FF2B5EF4-FFF2-40B4-BE49-F238E27FC236}">
                <a16:creationId xmlns:a16="http://schemas.microsoft.com/office/drawing/2014/main" id="{53D16193-7BC1-4495-849F-B199F24DF467}"/>
              </a:ext>
            </a:extLst>
          </p:cNvPr>
          <p:cNvPicPr>
            <a:picLocks noGrp="1" noRot="1" noChangeAspect="1"/>
          </p:cNvPicPr>
          <p:nvPr>
            <p:ph idx="1"/>
            <a:videoFile r:link="rId1"/>
          </p:nvPr>
        </p:nvPicPr>
        <p:blipFill>
          <a:blip r:embed="rId4"/>
          <a:stretch>
            <a:fillRect/>
          </a:stretch>
        </p:blipFill>
        <p:spPr>
          <a:xfrm>
            <a:off x="0" y="0"/>
            <a:ext cx="12192000" cy="6888946"/>
          </a:xfrm>
          <a:prstGeom prst="rect">
            <a:avLst/>
          </a:prstGeom>
        </p:spPr>
      </p:pic>
    </p:spTree>
    <p:extLst>
      <p:ext uri="{BB962C8B-B14F-4D97-AF65-F5344CB8AC3E}">
        <p14:creationId xmlns:p14="http://schemas.microsoft.com/office/powerpoint/2010/main" val="288242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533FBF-C276-44ED-AA6B-86644EA9E567}"/>
              </a:ext>
            </a:extLst>
          </p:cNvPr>
          <p:cNvSpPr>
            <a:spLocks noGrp="1"/>
          </p:cNvSpPr>
          <p:nvPr>
            <p:ph idx="1"/>
          </p:nvPr>
        </p:nvSpPr>
        <p:spPr>
          <a:xfrm>
            <a:off x="1133706" y="1165201"/>
            <a:ext cx="10526752" cy="4527597"/>
          </a:xfrm>
        </p:spPr>
        <p:txBody>
          <a:bodyPr>
            <a:normAutofit fontScale="92500" lnSpcReduction="10000"/>
          </a:bodyPr>
          <a:lstStyle/>
          <a:p>
            <a:pPr marR="457200" indent="0" algn="just">
              <a:lnSpc>
                <a:spcPct val="110000"/>
              </a:lnSpc>
              <a:spcBef>
                <a:spcPts val="0"/>
              </a:spcBef>
              <a:spcAft>
                <a:spcPts val="0"/>
              </a:spcAft>
              <a:buNone/>
            </a:pPr>
            <a:r>
              <a:rPr lang="en-US" sz="3000" dirty="0">
                <a:solidFill>
                  <a:schemeClr val="bg1"/>
                </a:solidFill>
                <a:effectLst/>
                <a:latin typeface="Century Gothic" panose="020B0502020202020204" pitchFamily="34" charset="0"/>
                <a:ea typeface="Times New Roman" panose="02020603050405020304" pitchFamily="18" charset="0"/>
              </a:rPr>
              <a:t>“The only way to keep an entire group of sentient beings in an artificially fixed place, beneath all others and beneath their own talents, is with violence and terror, psychological and physical, to preempt resistance before it can be imagined. Evil asks little of the dominant caste other than to sit back and do nothing. All that it needs from bystanders is their silent complicity in the evil committed on their behalf, though a caste system will protect, and perhaps even reward, those who deign to join in the terror.” </a:t>
            </a:r>
          </a:p>
          <a:p>
            <a:pPr marR="457200" indent="0">
              <a:spcBef>
                <a:spcPts val="0"/>
              </a:spcBef>
              <a:spcAft>
                <a:spcPts val="0"/>
              </a:spcAft>
              <a:buNone/>
            </a:pPr>
            <a:endParaRPr lang="en-US" dirty="0"/>
          </a:p>
        </p:txBody>
      </p:sp>
      <p:sp>
        <p:nvSpPr>
          <p:cNvPr id="4" name="Slide Number Placeholder 3">
            <a:extLst>
              <a:ext uri="{FF2B5EF4-FFF2-40B4-BE49-F238E27FC236}">
                <a16:creationId xmlns:a16="http://schemas.microsoft.com/office/drawing/2014/main" id="{E790E5FA-A29F-4E55-B213-5B48786CD53E}"/>
              </a:ext>
            </a:extLst>
          </p:cNvPr>
          <p:cNvSpPr>
            <a:spLocks noGrp="1"/>
          </p:cNvSpPr>
          <p:nvPr>
            <p:ph type="sldNum" sz="quarter" idx="12"/>
          </p:nvPr>
        </p:nvSpPr>
        <p:spPr/>
        <p:txBody>
          <a:bodyPr/>
          <a:lstStyle/>
          <a:p>
            <a:fld id="{188DB3B1-8416-4DB6-88EA-4338126FF5D2}" type="slidenum">
              <a:rPr lang="en-US" smtClean="0"/>
              <a:t>19</a:t>
            </a:fld>
            <a:endParaRPr lang="en-US"/>
          </a:p>
        </p:txBody>
      </p:sp>
      <p:sp>
        <p:nvSpPr>
          <p:cNvPr id="5" name="TextBox 4">
            <a:extLst>
              <a:ext uri="{FF2B5EF4-FFF2-40B4-BE49-F238E27FC236}">
                <a16:creationId xmlns:a16="http://schemas.microsoft.com/office/drawing/2014/main" id="{8C00C18C-4700-4637-BFF2-0362822348EF}"/>
              </a:ext>
            </a:extLst>
          </p:cNvPr>
          <p:cNvSpPr txBox="1"/>
          <p:nvPr/>
        </p:nvSpPr>
        <p:spPr>
          <a:xfrm>
            <a:off x="5560742" y="5483251"/>
            <a:ext cx="6099716" cy="1077218"/>
          </a:xfrm>
          <a:prstGeom prst="rect">
            <a:avLst/>
          </a:prstGeom>
          <a:noFill/>
        </p:spPr>
        <p:txBody>
          <a:bodyPr wrap="square">
            <a:spAutoFit/>
          </a:bodyPr>
          <a:lstStyle/>
          <a:p>
            <a:pPr marR="457200" indent="0">
              <a:spcBef>
                <a:spcPts val="0"/>
              </a:spcBef>
              <a:spcAft>
                <a:spcPts val="0"/>
              </a:spcAft>
              <a:buNone/>
            </a:pPr>
            <a:endParaRPr lang="en-US" sz="3200" dirty="0">
              <a:solidFill>
                <a:schemeClr val="bg1"/>
              </a:solidFill>
              <a:effectLst/>
              <a:latin typeface="Century Gothic" panose="020B0502020202020204" pitchFamily="34" charset="0"/>
              <a:ea typeface="Times New Roman" panose="02020603050405020304" pitchFamily="18" charset="0"/>
            </a:endParaRPr>
          </a:p>
          <a:p>
            <a:pPr marR="457200" indent="0">
              <a:spcBef>
                <a:spcPts val="0"/>
              </a:spcBef>
              <a:spcAft>
                <a:spcPts val="0"/>
              </a:spcAft>
              <a:buNone/>
            </a:pPr>
            <a:r>
              <a:rPr lang="en-US" sz="3200" dirty="0">
                <a:solidFill>
                  <a:schemeClr val="bg1"/>
                </a:solidFill>
                <a:effectLst/>
                <a:latin typeface="Century Gothic" panose="020B0502020202020204" pitchFamily="34" charset="0"/>
                <a:ea typeface="Times New Roman" panose="02020603050405020304" pitchFamily="18" charset="0"/>
              </a:rPr>
              <a:t>-Isabel Wilkerson, </a:t>
            </a:r>
            <a:r>
              <a:rPr lang="en-US" sz="3200" i="1" dirty="0">
                <a:solidFill>
                  <a:schemeClr val="bg1"/>
                </a:solidFill>
                <a:effectLst/>
                <a:latin typeface="Century Gothic" panose="020B0502020202020204" pitchFamily="34" charset="0"/>
                <a:ea typeface="Times New Roman" panose="02020603050405020304" pitchFamily="18" charset="0"/>
              </a:rPr>
              <a:t>Caste</a:t>
            </a:r>
            <a:endParaRPr lang="en-US" sz="3200" dirty="0">
              <a:solidFill>
                <a:schemeClr val="bg1"/>
              </a:solidFill>
              <a:effectLst/>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1436706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9BFB41-2AA4-4132-8549-31D6FD06F9C8}"/>
              </a:ext>
            </a:extLst>
          </p:cNvPr>
          <p:cNvSpPr>
            <a:spLocks noGrp="1"/>
          </p:cNvSpPr>
          <p:nvPr>
            <p:ph type="sldNum" sz="quarter" idx="12"/>
          </p:nvPr>
        </p:nvSpPr>
        <p:spPr/>
        <p:txBody>
          <a:bodyPr/>
          <a:lstStyle/>
          <a:p>
            <a:fld id="{188DB3B1-8416-4DB6-88EA-4338126FF5D2}" type="slidenum">
              <a:rPr lang="en-US" smtClean="0"/>
              <a:t>2</a:t>
            </a:fld>
            <a:endParaRPr lang="en-US"/>
          </a:p>
        </p:txBody>
      </p:sp>
      <p:pic>
        <p:nvPicPr>
          <p:cNvPr id="2050" name="Picture 2" descr="Strengthening Forensic Science in the United States: A Path Forward (Law  and Justice) - Kindle edition by Committee on Identifying the Needs of the Forensic  Sciences Community. Health, Fitness &amp; Dieting Kindle">
            <a:extLst>
              <a:ext uri="{FF2B5EF4-FFF2-40B4-BE49-F238E27FC236}">
                <a16:creationId xmlns:a16="http://schemas.microsoft.com/office/drawing/2014/main" id="{C8B67D41-3D37-4D15-9F26-A243FE3F9D5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954"/>
          <a:stretch/>
        </p:blipFill>
        <p:spPr bwMode="auto">
          <a:xfrm>
            <a:off x="2570682" y="914693"/>
            <a:ext cx="3522885" cy="50317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CAST Documents &amp; Reports | The White House">
            <a:extLst>
              <a:ext uri="{FF2B5EF4-FFF2-40B4-BE49-F238E27FC236}">
                <a16:creationId xmlns:a16="http://schemas.microsoft.com/office/drawing/2014/main" id="{4A2E7A8E-7CB4-4C9E-A9C6-1A09175953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3840" y="911586"/>
            <a:ext cx="3879887" cy="5021304"/>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83238621"/>
      </p:ext>
    </p:extLst>
  </p:cSld>
  <p:clrMapOvr>
    <a:masterClrMapping/>
  </p:clrMapOvr>
  <mc:AlternateContent xmlns:mc="http://schemas.openxmlformats.org/markup-compatibility/2006" xmlns:p14="http://schemas.microsoft.com/office/powerpoint/2010/main">
    <mc:Choice Requires="p14">
      <p:transition spd="slow" p14:dur="2000" advTm="50110"/>
    </mc:Choice>
    <mc:Fallback xmlns="">
      <p:transition spd="slow" advTm="5011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C0069-1E37-49CC-9BB2-BED09B8B2A4D}"/>
              </a:ext>
            </a:extLst>
          </p:cNvPr>
          <p:cNvSpPr>
            <a:spLocks noGrp="1"/>
          </p:cNvSpPr>
          <p:nvPr>
            <p:ph type="title"/>
          </p:nvPr>
        </p:nvSpPr>
        <p:spPr>
          <a:xfrm>
            <a:off x="0" y="1"/>
            <a:ext cx="3325368" cy="6857999"/>
          </a:xfrm>
          <a:solidFill>
            <a:schemeClr val="tx1"/>
          </a:solidFill>
        </p:spPr>
        <p:txBody>
          <a:bodyPr/>
          <a:lstStyle/>
          <a:p>
            <a:pPr algn="ctr"/>
            <a:r>
              <a:rPr lang="en-US" dirty="0">
                <a:solidFill>
                  <a:schemeClr val="bg1"/>
                </a:solidFill>
              </a:rPr>
              <a:t>What is a critical approach to technology?</a:t>
            </a:r>
          </a:p>
        </p:txBody>
      </p:sp>
      <p:sp>
        <p:nvSpPr>
          <p:cNvPr id="3" name="Content Placeholder 2">
            <a:extLst>
              <a:ext uri="{FF2B5EF4-FFF2-40B4-BE49-F238E27FC236}">
                <a16:creationId xmlns:a16="http://schemas.microsoft.com/office/drawing/2014/main" id="{8B58D407-CA1E-4473-AC6B-6BF226226501}"/>
              </a:ext>
            </a:extLst>
          </p:cNvPr>
          <p:cNvSpPr>
            <a:spLocks noGrp="1"/>
          </p:cNvSpPr>
          <p:nvPr>
            <p:ph idx="1"/>
          </p:nvPr>
        </p:nvSpPr>
        <p:spPr>
          <a:xfrm>
            <a:off x="3755136" y="265049"/>
            <a:ext cx="7598664" cy="4351338"/>
          </a:xfrm>
        </p:spPr>
        <p:txBody>
          <a:bodyPr>
            <a:normAutofit lnSpcReduction="10000"/>
          </a:bodyPr>
          <a:lstStyle/>
          <a:p>
            <a:r>
              <a:rPr lang="en-US" dirty="0"/>
              <a:t>Technology is not neutral, but a product of the social and political forces that produced it</a:t>
            </a:r>
          </a:p>
          <a:p>
            <a:r>
              <a:rPr lang="en-US" dirty="0"/>
              <a:t>Technology has normative implications on dimensions of power and inequality that need to be evaluated. </a:t>
            </a:r>
          </a:p>
          <a:p>
            <a:r>
              <a:rPr lang="en-US" dirty="0"/>
              <a:t>In the criminal legal system, the foremost inequalities that are reproduced by technology involves race.</a:t>
            </a:r>
          </a:p>
          <a:p>
            <a:r>
              <a:rPr lang="en-US" dirty="0"/>
              <a:t>Whose agenda is being reproduced?</a:t>
            </a:r>
          </a:p>
          <a:p>
            <a:r>
              <a:rPr lang="en-US" dirty="0"/>
              <a:t>Who benefits and who is harmed?</a:t>
            </a:r>
          </a:p>
        </p:txBody>
      </p:sp>
      <p:sp>
        <p:nvSpPr>
          <p:cNvPr id="4" name="Slide Number Placeholder 3">
            <a:extLst>
              <a:ext uri="{FF2B5EF4-FFF2-40B4-BE49-F238E27FC236}">
                <a16:creationId xmlns:a16="http://schemas.microsoft.com/office/drawing/2014/main" id="{8E092A7F-8340-4D97-AE3E-2B992DD77C1D}"/>
              </a:ext>
            </a:extLst>
          </p:cNvPr>
          <p:cNvSpPr>
            <a:spLocks noGrp="1"/>
          </p:cNvSpPr>
          <p:nvPr>
            <p:ph type="sldNum" sz="quarter" idx="12"/>
          </p:nvPr>
        </p:nvSpPr>
        <p:spPr/>
        <p:txBody>
          <a:bodyPr/>
          <a:lstStyle/>
          <a:p>
            <a:fld id="{ED2CF7B8-C702-46AF-87BE-3F9DFE9DF831}" type="slidenum">
              <a:rPr lang="en-US" smtClean="0"/>
              <a:t>20</a:t>
            </a:fld>
            <a:endParaRPr lang="en-US"/>
          </a:p>
        </p:txBody>
      </p:sp>
      <p:sp>
        <p:nvSpPr>
          <p:cNvPr id="5" name="TextBox 4">
            <a:extLst>
              <a:ext uri="{FF2B5EF4-FFF2-40B4-BE49-F238E27FC236}">
                <a16:creationId xmlns:a16="http://schemas.microsoft.com/office/drawing/2014/main" id="{AC9D4DC9-7CC1-4705-B9F8-7263C05F6B46}"/>
              </a:ext>
            </a:extLst>
          </p:cNvPr>
          <p:cNvSpPr txBox="1"/>
          <p:nvPr/>
        </p:nvSpPr>
        <p:spPr>
          <a:xfrm>
            <a:off x="4828032" y="6356350"/>
            <a:ext cx="2913811" cy="369332"/>
          </a:xfrm>
          <a:prstGeom prst="rect">
            <a:avLst/>
          </a:prstGeom>
          <a:noFill/>
        </p:spPr>
        <p:txBody>
          <a:bodyPr wrap="none" rtlCol="0">
            <a:spAutoFit/>
          </a:bodyPr>
          <a:lstStyle/>
          <a:p>
            <a:r>
              <a:rPr lang="en-US" dirty="0"/>
              <a:t>(Grimes and </a:t>
            </a:r>
            <a:r>
              <a:rPr lang="en-US" dirty="0" err="1"/>
              <a:t>Feenberg</a:t>
            </a:r>
            <a:r>
              <a:rPr lang="en-US" dirty="0"/>
              <a:t>, 2013)</a:t>
            </a:r>
          </a:p>
        </p:txBody>
      </p:sp>
    </p:spTree>
    <p:extLst>
      <p:ext uri="{BB962C8B-B14F-4D97-AF65-F5344CB8AC3E}">
        <p14:creationId xmlns:p14="http://schemas.microsoft.com/office/powerpoint/2010/main" val="333689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1F3AE7-8E73-40D8-890B-28DCCD35D1D0}"/>
              </a:ext>
            </a:extLst>
          </p:cNvPr>
          <p:cNvSpPr>
            <a:spLocks noGrp="1"/>
          </p:cNvSpPr>
          <p:nvPr>
            <p:ph type="sldNum" sz="quarter" idx="12"/>
          </p:nvPr>
        </p:nvSpPr>
        <p:spPr/>
        <p:txBody>
          <a:bodyPr/>
          <a:lstStyle/>
          <a:p>
            <a:fld id="{188DB3B1-8416-4DB6-88EA-4338126FF5D2}" type="slidenum">
              <a:rPr lang="en-US" smtClean="0"/>
              <a:t>21</a:t>
            </a:fld>
            <a:endParaRPr lang="en-US"/>
          </a:p>
        </p:txBody>
      </p:sp>
      <p:sp>
        <p:nvSpPr>
          <p:cNvPr id="4" name="TextBox 3">
            <a:extLst>
              <a:ext uri="{FF2B5EF4-FFF2-40B4-BE49-F238E27FC236}">
                <a16:creationId xmlns:a16="http://schemas.microsoft.com/office/drawing/2014/main" id="{AED1606A-DB8F-422F-AA27-2276C2BC477F}"/>
              </a:ext>
            </a:extLst>
          </p:cNvPr>
          <p:cNvSpPr txBox="1"/>
          <p:nvPr/>
        </p:nvSpPr>
        <p:spPr>
          <a:xfrm>
            <a:off x="1550384" y="2028616"/>
            <a:ext cx="9359086" cy="1446550"/>
          </a:xfrm>
          <a:prstGeom prst="rect">
            <a:avLst/>
          </a:prstGeom>
          <a:noFill/>
        </p:spPr>
        <p:txBody>
          <a:bodyPr wrap="square" rtlCol="0">
            <a:spAutoFit/>
          </a:bodyPr>
          <a:lstStyle/>
          <a:p>
            <a:r>
              <a:rPr lang="en-US" sz="4400" b="1" dirty="0">
                <a:latin typeface="Century Gothic" panose="020B0502020202020204" pitchFamily="34" charset="0"/>
              </a:rPr>
              <a:t>3. Technology design needs to be reimagined.</a:t>
            </a:r>
          </a:p>
        </p:txBody>
      </p:sp>
    </p:spTree>
    <p:extLst>
      <p:ext uri="{BB962C8B-B14F-4D97-AF65-F5344CB8AC3E}">
        <p14:creationId xmlns:p14="http://schemas.microsoft.com/office/powerpoint/2010/main" val="3196647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026" name="Picture 2" descr="Graphical user interface, website&#10;&#10;Description automatically generated">
            <a:extLst>
              <a:ext uri="{FF2B5EF4-FFF2-40B4-BE49-F238E27FC236}">
                <a16:creationId xmlns:a16="http://schemas.microsoft.com/office/drawing/2014/main" id="{758F780D-9A82-438B-9FE2-0D7C802C11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905" b="1"/>
          <a:stretch/>
        </p:blipFill>
        <p:spPr bwMode="auto">
          <a:xfrm>
            <a:off x="321733" y="321733"/>
            <a:ext cx="11548534" cy="6214534"/>
          </a:xfrm>
          <a:prstGeom prst="rect">
            <a:avLst/>
          </a:prstGeom>
          <a:solidFill>
            <a:schemeClr val="bg1"/>
          </a:solidFill>
        </p:spPr>
      </p:pic>
      <p:sp>
        <p:nvSpPr>
          <p:cNvPr id="2" name="Slide Number Placeholder 1">
            <a:extLst>
              <a:ext uri="{FF2B5EF4-FFF2-40B4-BE49-F238E27FC236}">
                <a16:creationId xmlns:a16="http://schemas.microsoft.com/office/drawing/2014/main" id="{C41F3AE7-8E73-40D8-890B-28DCCD35D1D0}"/>
              </a:ext>
            </a:extLst>
          </p:cNvPr>
          <p:cNvSpPr>
            <a:spLocks noGrp="1"/>
          </p:cNvSpPr>
          <p:nvPr>
            <p:ph type="sldNum" sz="quarter" idx="12"/>
          </p:nvPr>
        </p:nvSpPr>
        <p:spPr>
          <a:xfrm>
            <a:off x="8610600" y="6515390"/>
            <a:ext cx="2743200" cy="365125"/>
          </a:xfrm>
        </p:spPr>
        <p:txBody>
          <a:bodyPr>
            <a:normAutofit/>
          </a:bodyPr>
          <a:lstStyle/>
          <a:p>
            <a:pPr>
              <a:spcAft>
                <a:spcPts val="600"/>
              </a:spcAft>
            </a:pPr>
            <a:fld id="{188DB3B1-8416-4DB6-88EA-4338126FF5D2}" type="slidenum">
              <a:rPr lang="en-US">
                <a:solidFill>
                  <a:schemeClr val="tx1">
                    <a:tint val="75000"/>
                    <a:alpha val="80000"/>
                  </a:schemeClr>
                </a:solidFill>
              </a:rPr>
              <a:pPr>
                <a:spcAft>
                  <a:spcPts val="600"/>
                </a:spcAft>
              </a:pPr>
              <a:t>22</a:t>
            </a:fld>
            <a:endParaRPr lang="en-US">
              <a:solidFill>
                <a:schemeClr val="tx1">
                  <a:tint val="75000"/>
                  <a:alpha val="80000"/>
                </a:schemeClr>
              </a:solidFill>
            </a:endParaRPr>
          </a:p>
        </p:txBody>
      </p:sp>
    </p:spTree>
    <p:extLst>
      <p:ext uri="{BB962C8B-B14F-4D97-AF65-F5344CB8AC3E}">
        <p14:creationId xmlns:p14="http://schemas.microsoft.com/office/powerpoint/2010/main" val="235972513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533FBF-C276-44ED-AA6B-86644EA9E567}"/>
              </a:ext>
            </a:extLst>
          </p:cNvPr>
          <p:cNvSpPr>
            <a:spLocks noGrp="1"/>
          </p:cNvSpPr>
          <p:nvPr>
            <p:ph idx="1"/>
          </p:nvPr>
        </p:nvSpPr>
        <p:spPr>
          <a:xfrm>
            <a:off x="1494263" y="1165201"/>
            <a:ext cx="9411629" cy="3830545"/>
          </a:xfrm>
        </p:spPr>
        <p:txBody>
          <a:bodyPr>
            <a:normAutofit/>
          </a:bodyPr>
          <a:lstStyle/>
          <a:p>
            <a:pPr marR="457200" indent="0" algn="just">
              <a:lnSpc>
                <a:spcPct val="110000"/>
              </a:lnSpc>
              <a:spcBef>
                <a:spcPts val="0"/>
              </a:spcBef>
              <a:spcAft>
                <a:spcPts val="0"/>
              </a:spcAft>
              <a:buNone/>
            </a:pPr>
            <a:r>
              <a:rPr lang="en-US" sz="3200" dirty="0">
                <a:solidFill>
                  <a:schemeClr val="bg1"/>
                </a:solidFill>
                <a:effectLst/>
                <a:latin typeface="Century Gothic" panose="020B0502020202020204" pitchFamily="34" charset="0"/>
                <a:ea typeface="Times New Roman" panose="02020603050405020304" pitchFamily="18" charset="0"/>
              </a:rPr>
              <a:t>Part of our role as citizens is to look more closely at the media surrounding us and think critically about its effects—specifically, whose agenda is being promoted and whether it’s the agenda that will serve us best.</a:t>
            </a:r>
          </a:p>
        </p:txBody>
      </p:sp>
      <p:sp>
        <p:nvSpPr>
          <p:cNvPr id="4" name="Slide Number Placeholder 3">
            <a:extLst>
              <a:ext uri="{FF2B5EF4-FFF2-40B4-BE49-F238E27FC236}">
                <a16:creationId xmlns:a16="http://schemas.microsoft.com/office/drawing/2014/main" id="{E790E5FA-A29F-4E55-B213-5B48786CD53E}"/>
              </a:ext>
            </a:extLst>
          </p:cNvPr>
          <p:cNvSpPr>
            <a:spLocks noGrp="1"/>
          </p:cNvSpPr>
          <p:nvPr>
            <p:ph type="sldNum" sz="quarter" idx="12"/>
          </p:nvPr>
        </p:nvSpPr>
        <p:spPr/>
        <p:txBody>
          <a:bodyPr/>
          <a:lstStyle/>
          <a:p>
            <a:fld id="{188DB3B1-8416-4DB6-88EA-4338126FF5D2}" type="slidenum">
              <a:rPr lang="en-US" smtClean="0"/>
              <a:t>23</a:t>
            </a:fld>
            <a:endParaRPr lang="en-US"/>
          </a:p>
        </p:txBody>
      </p:sp>
      <p:sp>
        <p:nvSpPr>
          <p:cNvPr id="5" name="TextBox 4">
            <a:extLst>
              <a:ext uri="{FF2B5EF4-FFF2-40B4-BE49-F238E27FC236}">
                <a16:creationId xmlns:a16="http://schemas.microsoft.com/office/drawing/2014/main" id="{DEA4E8EB-1116-4C0E-AF29-7AB3EAC2495C}"/>
              </a:ext>
            </a:extLst>
          </p:cNvPr>
          <p:cNvSpPr txBox="1"/>
          <p:nvPr/>
        </p:nvSpPr>
        <p:spPr>
          <a:xfrm>
            <a:off x="5012472" y="4995746"/>
            <a:ext cx="6785517" cy="1829732"/>
          </a:xfrm>
          <a:prstGeom prst="rect">
            <a:avLst/>
          </a:prstGeom>
          <a:noFill/>
        </p:spPr>
        <p:txBody>
          <a:bodyPr wrap="square">
            <a:spAutoFit/>
          </a:bodyPr>
          <a:lstStyle/>
          <a:p>
            <a:pPr marR="457200" indent="0" algn="just">
              <a:lnSpc>
                <a:spcPct val="110000"/>
              </a:lnSpc>
              <a:spcBef>
                <a:spcPts val="0"/>
              </a:spcBef>
              <a:spcAft>
                <a:spcPts val="0"/>
              </a:spcAft>
              <a:buNone/>
            </a:pPr>
            <a:r>
              <a:rPr lang="en-US" sz="3200" dirty="0">
                <a:solidFill>
                  <a:schemeClr val="bg1"/>
                </a:solidFill>
                <a:effectLst/>
                <a:latin typeface="Century Gothic" panose="020B0502020202020204" pitchFamily="34" charset="0"/>
                <a:ea typeface="Times New Roman" panose="02020603050405020304" pitchFamily="18" charset="0"/>
              </a:rPr>
              <a:t>― Jonathan Taplin, </a:t>
            </a:r>
            <a:r>
              <a:rPr lang="en-US" sz="2400" dirty="0">
                <a:solidFill>
                  <a:schemeClr val="bg1"/>
                </a:solidFill>
                <a:effectLst/>
                <a:latin typeface="Century Gothic" panose="020B0502020202020204" pitchFamily="34" charset="0"/>
                <a:ea typeface="Times New Roman" panose="02020603050405020304" pitchFamily="18" charset="0"/>
              </a:rPr>
              <a:t>Move Fast and Break Things: How Facebook, Google, and Amazon Cornered Culture and Undermined Democracy</a:t>
            </a:r>
            <a:endParaRPr lang="en-US" sz="2400" dirty="0"/>
          </a:p>
        </p:txBody>
      </p:sp>
    </p:spTree>
    <p:extLst>
      <p:ext uri="{BB962C8B-B14F-4D97-AF65-F5344CB8AC3E}">
        <p14:creationId xmlns:p14="http://schemas.microsoft.com/office/powerpoint/2010/main" val="344689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284E1-452F-4780-9F7B-B0539DB7A0DA}"/>
              </a:ext>
            </a:extLst>
          </p:cNvPr>
          <p:cNvSpPr>
            <a:spLocks noGrp="1"/>
          </p:cNvSpPr>
          <p:nvPr>
            <p:ph type="title"/>
          </p:nvPr>
        </p:nvSpPr>
        <p:spPr>
          <a:xfrm>
            <a:off x="0" y="1"/>
            <a:ext cx="11859490" cy="1025236"/>
          </a:xfrm>
        </p:spPr>
        <p:txBody>
          <a:bodyPr/>
          <a:lstStyle/>
          <a:p>
            <a:r>
              <a:rPr lang="en-US" b="1" dirty="0">
                <a:latin typeface="Century Gothic" panose="020B0502020202020204" pitchFamily="34" charset="0"/>
              </a:rPr>
              <a:t>Community Technology Oversight Boards</a:t>
            </a:r>
          </a:p>
        </p:txBody>
      </p:sp>
      <p:sp>
        <p:nvSpPr>
          <p:cNvPr id="4" name="Slide Number Placeholder 3">
            <a:extLst>
              <a:ext uri="{FF2B5EF4-FFF2-40B4-BE49-F238E27FC236}">
                <a16:creationId xmlns:a16="http://schemas.microsoft.com/office/drawing/2014/main" id="{5385C2BE-ECAC-408D-B9D2-AD1928C55CA2}"/>
              </a:ext>
            </a:extLst>
          </p:cNvPr>
          <p:cNvSpPr>
            <a:spLocks noGrp="1"/>
          </p:cNvSpPr>
          <p:nvPr>
            <p:ph type="sldNum" sz="quarter" idx="12"/>
          </p:nvPr>
        </p:nvSpPr>
        <p:spPr/>
        <p:txBody>
          <a:bodyPr/>
          <a:lstStyle/>
          <a:p>
            <a:fld id="{188DB3B1-8416-4DB6-88EA-4338126FF5D2}" type="slidenum">
              <a:rPr lang="en-US" smtClean="0">
                <a:latin typeface="Century Gothic" panose="020B0502020202020204" pitchFamily="34" charset="0"/>
              </a:rPr>
              <a:t>24</a:t>
            </a:fld>
            <a:endParaRPr lang="en-US">
              <a:latin typeface="Century Gothic" panose="020B0502020202020204" pitchFamily="34" charset="0"/>
            </a:endParaRPr>
          </a:p>
        </p:txBody>
      </p:sp>
      <p:sp>
        <p:nvSpPr>
          <p:cNvPr id="5" name="TextBox 4">
            <a:extLst>
              <a:ext uri="{FF2B5EF4-FFF2-40B4-BE49-F238E27FC236}">
                <a16:creationId xmlns:a16="http://schemas.microsoft.com/office/drawing/2014/main" id="{73B4B50F-5994-425F-8CE4-BDFAA266E56C}"/>
              </a:ext>
            </a:extLst>
          </p:cNvPr>
          <p:cNvSpPr txBox="1"/>
          <p:nvPr/>
        </p:nvSpPr>
        <p:spPr>
          <a:xfrm>
            <a:off x="277644" y="2439466"/>
            <a:ext cx="2973891" cy="1200329"/>
          </a:xfrm>
          <a:prstGeom prst="rect">
            <a:avLst/>
          </a:prstGeom>
          <a:noFill/>
        </p:spPr>
        <p:txBody>
          <a:bodyPr wrap="none" rtlCol="0">
            <a:spAutoFit/>
          </a:bodyPr>
          <a:lstStyle/>
          <a:p>
            <a:pPr algn="ctr"/>
            <a:r>
              <a:rPr lang="en-US" b="1" dirty="0">
                <a:latin typeface="Century Gothic" panose="020B0502020202020204" pitchFamily="34" charset="0"/>
              </a:rPr>
              <a:t>“Trinity”</a:t>
            </a:r>
          </a:p>
          <a:p>
            <a:pPr algn="ctr"/>
            <a:r>
              <a:rPr lang="en-US" dirty="0">
                <a:latin typeface="Century Gothic" panose="020B0502020202020204" pitchFamily="34" charset="0"/>
              </a:rPr>
              <a:t>Practitioners</a:t>
            </a:r>
          </a:p>
          <a:p>
            <a:pPr algn="ctr"/>
            <a:r>
              <a:rPr lang="en-US" dirty="0">
                <a:latin typeface="Century Gothic" panose="020B0502020202020204" pitchFamily="34" charset="0"/>
              </a:rPr>
              <a:t>Researchers</a:t>
            </a:r>
          </a:p>
          <a:p>
            <a:pPr algn="ctr"/>
            <a:r>
              <a:rPr lang="en-US" dirty="0">
                <a:latin typeface="Century Gothic" panose="020B0502020202020204" pitchFamily="34" charset="0"/>
              </a:rPr>
              <a:t>Community Stakeholders</a:t>
            </a:r>
          </a:p>
        </p:txBody>
      </p:sp>
      <p:sp>
        <p:nvSpPr>
          <p:cNvPr id="6" name="Rectangle 5">
            <a:extLst>
              <a:ext uri="{FF2B5EF4-FFF2-40B4-BE49-F238E27FC236}">
                <a16:creationId xmlns:a16="http://schemas.microsoft.com/office/drawing/2014/main" id="{77BBE2C3-4EC0-4AF7-843A-111265EDC122}"/>
              </a:ext>
            </a:extLst>
          </p:cNvPr>
          <p:cNvSpPr/>
          <p:nvPr/>
        </p:nvSpPr>
        <p:spPr>
          <a:xfrm>
            <a:off x="180108" y="4843439"/>
            <a:ext cx="2285376" cy="10252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Century Gothic" panose="020B0502020202020204" pitchFamily="34" charset="0"/>
              </a:rPr>
              <a:t>Police</a:t>
            </a:r>
          </a:p>
          <a:p>
            <a:r>
              <a:rPr lang="en-US" dirty="0">
                <a:solidFill>
                  <a:schemeClr val="tx1"/>
                </a:solidFill>
                <a:latin typeface="Century Gothic" panose="020B0502020202020204" pitchFamily="34" charset="0"/>
              </a:rPr>
              <a:t>Prosecutors</a:t>
            </a:r>
          </a:p>
          <a:p>
            <a:r>
              <a:rPr lang="en-US" dirty="0">
                <a:solidFill>
                  <a:schemeClr val="tx1"/>
                </a:solidFill>
                <a:latin typeface="Century Gothic" panose="020B0502020202020204" pitchFamily="34" charset="0"/>
              </a:rPr>
              <a:t>Public Defenders</a:t>
            </a:r>
          </a:p>
        </p:txBody>
      </p:sp>
      <p:sp>
        <p:nvSpPr>
          <p:cNvPr id="7" name="Rectangle 6">
            <a:extLst>
              <a:ext uri="{FF2B5EF4-FFF2-40B4-BE49-F238E27FC236}">
                <a16:creationId xmlns:a16="http://schemas.microsoft.com/office/drawing/2014/main" id="{49B000FB-9E51-47F3-B080-C3FA1D36A2CC}"/>
              </a:ext>
            </a:extLst>
          </p:cNvPr>
          <p:cNvSpPr/>
          <p:nvPr/>
        </p:nvSpPr>
        <p:spPr>
          <a:xfrm>
            <a:off x="3088309" y="4806296"/>
            <a:ext cx="2841436" cy="13161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entury Gothic" panose="020B0502020202020204" pitchFamily="34" charset="0"/>
              </a:rPr>
              <a:t>Public Interest Groups</a:t>
            </a:r>
          </a:p>
          <a:p>
            <a:pPr algn="ctr"/>
            <a:r>
              <a:rPr lang="en-US" dirty="0">
                <a:solidFill>
                  <a:schemeClr val="tx1"/>
                </a:solidFill>
                <a:latin typeface="Century Gothic" panose="020B0502020202020204" pitchFamily="34" charset="0"/>
              </a:rPr>
              <a:t>Affected Communities</a:t>
            </a:r>
          </a:p>
        </p:txBody>
      </p:sp>
      <p:sp>
        <p:nvSpPr>
          <p:cNvPr id="9" name="TextBox 8">
            <a:extLst>
              <a:ext uri="{FF2B5EF4-FFF2-40B4-BE49-F238E27FC236}">
                <a16:creationId xmlns:a16="http://schemas.microsoft.com/office/drawing/2014/main" id="{B4DCC38F-B9DC-434D-A946-D2CC6095BC34}"/>
              </a:ext>
            </a:extLst>
          </p:cNvPr>
          <p:cNvSpPr txBox="1"/>
          <p:nvPr/>
        </p:nvSpPr>
        <p:spPr>
          <a:xfrm>
            <a:off x="3964157" y="2439465"/>
            <a:ext cx="2645275" cy="923330"/>
          </a:xfrm>
          <a:prstGeom prst="rect">
            <a:avLst/>
          </a:prstGeom>
          <a:noFill/>
        </p:spPr>
        <p:txBody>
          <a:bodyPr wrap="none" rtlCol="0">
            <a:spAutoFit/>
          </a:bodyPr>
          <a:lstStyle/>
          <a:p>
            <a:pPr algn="ctr"/>
            <a:r>
              <a:rPr lang="en-US" b="1" dirty="0">
                <a:latin typeface="Century Gothic" panose="020B0502020202020204" pitchFamily="34" charset="0"/>
              </a:rPr>
              <a:t>Phase 1</a:t>
            </a:r>
          </a:p>
          <a:p>
            <a:pPr algn="ctr"/>
            <a:r>
              <a:rPr lang="en-US" dirty="0">
                <a:latin typeface="Century Gothic" panose="020B0502020202020204" pitchFamily="34" charset="0"/>
              </a:rPr>
              <a:t>Problem Identification</a:t>
            </a:r>
          </a:p>
          <a:p>
            <a:pPr algn="ctr"/>
            <a:r>
              <a:rPr lang="en-US" dirty="0">
                <a:latin typeface="Century Gothic" panose="020B0502020202020204" pitchFamily="34" charset="0"/>
              </a:rPr>
              <a:t>Technology Selection</a:t>
            </a:r>
          </a:p>
        </p:txBody>
      </p:sp>
      <p:sp>
        <p:nvSpPr>
          <p:cNvPr id="10" name="TextBox 9">
            <a:extLst>
              <a:ext uri="{FF2B5EF4-FFF2-40B4-BE49-F238E27FC236}">
                <a16:creationId xmlns:a16="http://schemas.microsoft.com/office/drawing/2014/main" id="{30774D1C-3ADE-4060-9D76-9F679B5BB332}"/>
              </a:ext>
            </a:extLst>
          </p:cNvPr>
          <p:cNvSpPr txBox="1"/>
          <p:nvPr/>
        </p:nvSpPr>
        <p:spPr>
          <a:xfrm>
            <a:off x="7884570" y="2413503"/>
            <a:ext cx="1354859" cy="646331"/>
          </a:xfrm>
          <a:prstGeom prst="rect">
            <a:avLst/>
          </a:prstGeom>
          <a:noFill/>
        </p:spPr>
        <p:txBody>
          <a:bodyPr wrap="none" rtlCol="0">
            <a:spAutoFit/>
          </a:bodyPr>
          <a:lstStyle/>
          <a:p>
            <a:pPr algn="ctr"/>
            <a:r>
              <a:rPr lang="en-US" b="1" dirty="0">
                <a:latin typeface="Century Gothic" panose="020B0502020202020204" pitchFamily="34" charset="0"/>
              </a:rPr>
              <a:t>Phase 2</a:t>
            </a:r>
          </a:p>
          <a:p>
            <a:pPr algn="ctr"/>
            <a:r>
              <a:rPr lang="en-US" dirty="0">
                <a:latin typeface="Century Gothic" panose="020B0502020202020204" pitchFamily="34" charset="0"/>
              </a:rPr>
              <a:t>Evaluation</a:t>
            </a:r>
          </a:p>
        </p:txBody>
      </p:sp>
      <p:sp>
        <p:nvSpPr>
          <p:cNvPr id="11" name="TextBox 10">
            <a:extLst>
              <a:ext uri="{FF2B5EF4-FFF2-40B4-BE49-F238E27FC236}">
                <a16:creationId xmlns:a16="http://schemas.microsoft.com/office/drawing/2014/main" id="{7A81A89A-78E6-48FB-86EB-985EA760B97C}"/>
              </a:ext>
            </a:extLst>
          </p:cNvPr>
          <p:cNvSpPr txBox="1"/>
          <p:nvPr/>
        </p:nvSpPr>
        <p:spPr>
          <a:xfrm>
            <a:off x="10427245" y="2432174"/>
            <a:ext cx="1308371" cy="923330"/>
          </a:xfrm>
          <a:prstGeom prst="rect">
            <a:avLst/>
          </a:prstGeom>
          <a:noFill/>
        </p:spPr>
        <p:txBody>
          <a:bodyPr wrap="none" rtlCol="0">
            <a:spAutoFit/>
          </a:bodyPr>
          <a:lstStyle/>
          <a:p>
            <a:pPr algn="ctr"/>
            <a:r>
              <a:rPr lang="en-US" b="1" dirty="0">
                <a:latin typeface="Century Gothic" panose="020B0502020202020204" pitchFamily="34" charset="0"/>
              </a:rPr>
              <a:t>Phase 3</a:t>
            </a:r>
          </a:p>
          <a:p>
            <a:pPr algn="ctr"/>
            <a:r>
              <a:rPr lang="en-US" dirty="0">
                <a:latin typeface="Century Gothic" panose="020B0502020202020204" pitchFamily="34" charset="0"/>
              </a:rPr>
              <a:t>Retooling </a:t>
            </a:r>
          </a:p>
          <a:p>
            <a:pPr algn="ctr"/>
            <a:r>
              <a:rPr lang="en-US" dirty="0">
                <a:latin typeface="Century Gothic" panose="020B0502020202020204" pitchFamily="34" charset="0"/>
              </a:rPr>
              <a:t>Phase</a:t>
            </a:r>
          </a:p>
        </p:txBody>
      </p:sp>
      <p:cxnSp>
        <p:nvCxnSpPr>
          <p:cNvPr id="13" name="Straight Arrow Connector 12">
            <a:extLst>
              <a:ext uri="{FF2B5EF4-FFF2-40B4-BE49-F238E27FC236}">
                <a16:creationId xmlns:a16="http://schemas.microsoft.com/office/drawing/2014/main" id="{0B858349-01DA-4504-9B24-80A2C46A6CE8}"/>
              </a:ext>
            </a:extLst>
          </p:cNvPr>
          <p:cNvCxnSpPr>
            <a:cxnSpLocks/>
          </p:cNvCxnSpPr>
          <p:nvPr/>
        </p:nvCxnSpPr>
        <p:spPr>
          <a:xfrm flipV="1">
            <a:off x="3182709" y="2902443"/>
            <a:ext cx="627737" cy="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5DE6A34E-6D98-4EC2-B70D-F84E643A9210}"/>
              </a:ext>
            </a:extLst>
          </p:cNvPr>
          <p:cNvCxnSpPr>
            <a:cxnSpLocks/>
          </p:cNvCxnSpPr>
          <p:nvPr/>
        </p:nvCxnSpPr>
        <p:spPr>
          <a:xfrm>
            <a:off x="6779941" y="2884022"/>
            <a:ext cx="98196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E0118CFB-D038-486F-AD11-BEC9D416941E}"/>
              </a:ext>
            </a:extLst>
          </p:cNvPr>
          <p:cNvCxnSpPr/>
          <p:nvPr/>
        </p:nvCxnSpPr>
        <p:spPr>
          <a:xfrm flipV="1">
            <a:off x="9326666" y="2892047"/>
            <a:ext cx="952408" cy="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8" name="Connector: Curved 17">
            <a:extLst>
              <a:ext uri="{FF2B5EF4-FFF2-40B4-BE49-F238E27FC236}">
                <a16:creationId xmlns:a16="http://schemas.microsoft.com/office/drawing/2014/main" id="{86087ACF-59F5-4C53-ADFB-39CCE65FAF98}"/>
              </a:ext>
            </a:extLst>
          </p:cNvPr>
          <p:cNvCxnSpPr>
            <a:cxnSpLocks/>
            <a:stCxn id="93" idx="7"/>
          </p:cNvCxnSpPr>
          <p:nvPr/>
        </p:nvCxnSpPr>
        <p:spPr>
          <a:xfrm rot="16200000" flipH="1">
            <a:off x="10703540" y="4004435"/>
            <a:ext cx="1173989" cy="5745"/>
          </a:xfrm>
          <a:prstGeom prst="curvedConnector5">
            <a:avLst>
              <a:gd name="adj1" fmla="val -19472"/>
              <a:gd name="adj2" fmla="val 14640157"/>
              <a:gd name="adj3" fmla="val 110827"/>
            </a:avLst>
          </a:prstGeom>
          <a:ln>
            <a:solidFill>
              <a:srgbClr val="0070C0"/>
            </a:solidFill>
            <a:tailEnd type="triangle"/>
          </a:ln>
        </p:spPr>
        <p:style>
          <a:lnRef idx="1">
            <a:schemeClr val="dk1"/>
          </a:lnRef>
          <a:fillRef idx="0">
            <a:schemeClr val="dk1"/>
          </a:fillRef>
          <a:effectRef idx="0">
            <a:schemeClr val="dk1"/>
          </a:effectRef>
          <a:fontRef idx="minor">
            <a:schemeClr val="tx1"/>
          </a:fontRef>
        </p:style>
      </p:cxnSp>
      <p:sp>
        <p:nvSpPr>
          <p:cNvPr id="34" name="Rectangle 33">
            <a:extLst>
              <a:ext uri="{FF2B5EF4-FFF2-40B4-BE49-F238E27FC236}">
                <a16:creationId xmlns:a16="http://schemas.microsoft.com/office/drawing/2014/main" id="{019F0234-69D0-400A-95E9-DC7731CDDBB5}"/>
              </a:ext>
            </a:extLst>
          </p:cNvPr>
          <p:cNvSpPr/>
          <p:nvPr/>
        </p:nvSpPr>
        <p:spPr>
          <a:xfrm>
            <a:off x="2664902" y="1097375"/>
            <a:ext cx="2318096" cy="13161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Century Gothic" panose="020B0502020202020204" pitchFamily="34" charset="0"/>
              </a:rPr>
              <a:t>Technologists</a:t>
            </a:r>
          </a:p>
          <a:p>
            <a:r>
              <a:rPr lang="en-US" dirty="0">
                <a:solidFill>
                  <a:schemeClr val="tx1"/>
                </a:solidFill>
                <a:latin typeface="Century Gothic" panose="020B0502020202020204" pitchFamily="34" charset="0"/>
              </a:rPr>
              <a:t>Sociologists</a:t>
            </a:r>
          </a:p>
          <a:p>
            <a:r>
              <a:rPr lang="en-US" dirty="0">
                <a:solidFill>
                  <a:schemeClr val="tx1"/>
                </a:solidFill>
                <a:latin typeface="Century Gothic" panose="020B0502020202020204" pitchFamily="34" charset="0"/>
              </a:rPr>
              <a:t>Critical Scholars</a:t>
            </a:r>
          </a:p>
        </p:txBody>
      </p:sp>
      <p:cxnSp>
        <p:nvCxnSpPr>
          <p:cNvPr id="36" name="Connector: Elbow 35">
            <a:extLst>
              <a:ext uri="{FF2B5EF4-FFF2-40B4-BE49-F238E27FC236}">
                <a16:creationId xmlns:a16="http://schemas.microsoft.com/office/drawing/2014/main" id="{85F5E43A-18FE-44A1-9DB4-A30A046D09D7}"/>
              </a:ext>
            </a:extLst>
          </p:cNvPr>
          <p:cNvCxnSpPr>
            <a:cxnSpLocks/>
          </p:cNvCxnSpPr>
          <p:nvPr/>
        </p:nvCxnSpPr>
        <p:spPr>
          <a:xfrm rot="5400000">
            <a:off x="-335059" y="3578828"/>
            <a:ext cx="1931985" cy="568253"/>
          </a:xfrm>
          <a:prstGeom prst="bentConnector3">
            <a:avLst>
              <a:gd name="adj1" fmla="val 51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429710F6-CE6C-48E6-83DA-174D60687BB8}"/>
              </a:ext>
            </a:extLst>
          </p:cNvPr>
          <p:cNvCxnSpPr>
            <a:cxnSpLocks/>
          </p:cNvCxnSpPr>
          <p:nvPr/>
        </p:nvCxnSpPr>
        <p:spPr>
          <a:xfrm rot="5400000" flipH="1" flipV="1">
            <a:off x="2186874" y="2550665"/>
            <a:ext cx="956057" cy="398836"/>
          </a:xfrm>
          <a:prstGeom prst="bentConnector3">
            <a:avLst>
              <a:gd name="adj1" fmla="val -21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057D75FC-3AF4-4231-91AA-56A5F47CB711}"/>
              </a:ext>
            </a:extLst>
          </p:cNvPr>
          <p:cNvCxnSpPr>
            <a:cxnSpLocks/>
          </p:cNvCxnSpPr>
          <p:nvPr/>
        </p:nvCxnSpPr>
        <p:spPr>
          <a:xfrm rot="16200000" flipH="1">
            <a:off x="2456506" y="4191445"/>
            <a:ext cx="1581381" cy="143779"/>
          </a:xfrm>
          <a:prstGeom prst="bentConnector3">
            <a:avLst>
              <a:gd name="adj1" fmla="val 938"/>
            </a:avLst>
          </a:prstGeom>
          <a:ln>
            <a:tailEnd type="triangle"/>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493C3319-A11F-4B5D-BA1B-A4DC27199114}"/>
              </a:ext>
            </a:extLst>
          </p:cNvPr>
          <p:cNvSpPr/>
          <p:nvPr/>
        </p:nvSpPr>
        <p:spPr>
          <a:xfrm>
            <a:off x="10022609" y="4771319"/>
            <a:ext cx="1989283" cy="13161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0070C0"/>
                </a:solidFill>
                <a:latin typeface="Century Gothic" panose="020B0502020202020204" pitchFamily="34" charset="0"/>
              </a:rPr>
              <a:t>Software&amp; Version </a:t>
            </a:r>
          </a:p>
          <a:p>
            <a:r>
              <a:rPr lang="en-US" sz="1400" dirty="0">
                <a:solidFill>
                  <a:srgbClr val="0070C0"/>
                </a:solidFill>
                <a:latin typeface="Century Gothic" panose="020B0502020202020204" pitchFamily="34" charset="0"/>
              </a:rPr>
              <a:t>Updates</a:t>
            </a:r>
          </a:p>
          <a:p>
            <a:endParaRPr lang="en-US" sz="1400" dirty="0">
              <a:solidFill>
                <a:srgbClr val="0070C0"/>
              </a:solidFill>
              <a:latin typeface="Century Gothic" panose="020B0502020202020204" pitchFamily="34" charset="0"/>
            </a:endParaRPr>
          </a:p>
          <a:p>
            <a:r>
              <a:rPr lang="en-US" sz="1400" dirty="0">
                <a:solidFill>
                  <a:srgbClr val="0070C0"/>
                </a:solidFill>
                <a:latin typeface="Century Gothic" panose="020B0502020202020204" pitchFamily="34" charset="0"/>
              </a:rPr>
              <a:t>Duty to </a:t>
            </a:r>
          </a:p>
          <a:p>
            <a:r>
              <a:rPr lang="en-US" sz="1400" dirty="0">
                <a:solidFill>
                  <a:srgbClr val="0070C0"/>
                </a:solidFill>
                <a:latin typeface="Century Gothic" panose="020B0502020202020204" pitchFamily="34" charset="0"/>
              </a:rPr>
              <a:t>Correct &amp; Notify</a:t>
            </a:r>
          </a:p>
        </p:txBody>
      </p:sp>
      <p:sp>
        <p:nvSpPr>
          <p:cNvPr id="85" name="TextBox 84">
            <a:extLst>
              <a:ext uri="{FF2B5EF4-FFF2-40B4-BE49-F238E27FC236}">
                <a16:creationId xmlns:a16="http://schemas.microsoft.com/office/drawing/2014/main" id="{F27E836A-16CC-4260-A9DA-8C84AA7B257D}"/>
              </a:ext>
            </a:extLst>
          </p:cNvPr>
          <p:cNvSpPr txBox="1"/>
          <p:nvPr/>
        </p:nvSpPr>
        <p:spPr>
          <a:xfrm>
            <a:off x="4011686" y="6431321"/>
            <a:ext cx="4093223" cy="307777"/>
          </a:xfrm>
          <a:prstGeom prst="rect">
            <a:avLst/>
          </a:prstGeom>
          <a:noFill/>
        </p:spPr>
        <p:txBody>
          <a:bodyPr wrap="square">
            <a:spAutoFit/>
          </a:bodyPr>
          <a:lstStyle/>
          <a:p>
            <a:r>
              <a:rPr lang="en-US" sz="1400" dirty="0">
                <a:latin typeface="Century Gothic" panose="020B0502020202020204" pitchFamily="34" charset="0"/>
              </a:rPr>
              <a:t>(Piza, E., Chu, S., and Welsh, B., forthcoming)</a:t>
            </a:r>
          </a:p>
        </p:txBody>
      </p:sp>
      <p:sp>
        <p:nvSpPr>
          <p:cNvPr id="90" name="TextBox 89">
            <a:extLst>
              <a:ext uri="{FF2B5EF4-FFF2-40B4-BE49-F238E27FC236}">
                <a16:creationId xmlns:a16="http://schemas.microsoft.com/office/drawing/2014/main" id="{1F56A3E3-BCB0-442D-9D74-477791F7338E}"/>
              </a:ext>
            </a:extLst>
          </p:cNvPr>
          <p:cNvSpPr txBox="1"/>
          <p:nvPr/>
        </p:nvSpPr>
        <p:spPr>
          <a:xfrm>
            <a:off x="3997116" y="3724221"/>
            <a:ext cx="3380645" cy="738664"/>
          </a:xfrm>
          <a:prstGeom prst="rect">
            <a:avLst/>
          </a:prstGeom>
          <a:noFill/>
        </p:spPr>
        <p:txBody>
          <a:bodyPr wrap="square">
            <a:spAutoFit/>
          </a:bodyPr>
          <a:lstStyle/>
          <a:p>
            <a:r>
              <a:rPr lang="en-US" sz="1400" dirty="0">
                <a:solidFill>
                  <a:srgbClr val="0070C0"/>
                </a:solidFill>
                <a:latin typeface="Century Gothic" panose="020B0502020202020204" pitchFamily="34" charset="0"/>
              </a:rPr>
              <a:t>Surveillance Impact Statement (SIA)</a:t>
            </a:r>
          </a:p>
          <a:p>
            <a:r>
              <a:rPr lang="en-US" sz="1400" dirty="0">
                <a:solidFill>
                  <a:srgbClr val="0070C0"/>
                </a:solidFill>
                <a:latin typeface="Century Gothic" panose="020B0502020202020204" pitchFamily="34" charset="0"/>
              </a:rPr>
              <a:t>Establish social justice and crime reduction metrics</a:t>
            </a:r>
          </a:p>
        </p:txBody>
      </p:sp>
      <p:sp>
        <p:nvSpPr>
          <p:cNvPr id="91" name="Oval 90">
            <a:extLst>
              <a:ext uri="{FF2B5EF4-FFF2-40B4-BE49-F238E27FC236}">
                <a16:creationId xmlns:a16="http://schemas.microsoft.com/office/drawing/2014/main" id="{87D6995B-433D-4660-96C8-806AFD1B008C}"/>
              </a:ext>
            </a:extLst>
          </p:cNvPr>
          <p:cNvSpPr/>
          <p:nvPr/>
        </p:nvSpPr>
        <p:spPr>
          <a:xfrm>
            <a:off x="5062583" y="3424428"/>
            <a:ext cx="234176" cy="23417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6910C05D-F05A-455B-A26D-3167D0DB5B2C}"/>
              </a:ext>
            </a:extLst>
          </p:cNvPr>
          <p:cNvSpPr/>
          <p:nvPr/>
        </p:nvSpPr>
        <p:spPr>
          <a:xfrm>
            <a:off x="8443228" y="3402037"/>
            <a:ext cx="234176" cy="23417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F8F163EA-DE8C-4C15-82F7-E5569E68AE16}"/>
              </a:ext>
            </a:extLst>
          </p:cNvPr>
          <p:cNvSpPr/>
          <p:nvPr/>
        </p:nvSpPr>
        <p:spPr>
          <a:xfrm>
            <a:off x="11087781" y="3386019"/>
            <a:ext cx="234176" cy="23417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a:extLst>
              <a:ext uri="{FF2B5EF4-FFF2-40B4-BE49-F238E27FC236}">
                <a16:creationId xmlns:a16="http://schemas.microsoft.com/office/drawing/2014/main" id="{CB882140-77E3-4C63-8FDE-1F42428407CA}"/>
              </a:ext>
            </a:extLst>
          </p:cNvPr>
          <p:cNvSpPr txBox="1"/>
          <p:nvPr/>
        </p:nvSpPr>
        <p:spPr>
          <a:xfrm>
            <a:off x="7912763" y="3653432"/>
            <a:ext cx="1784286" cy="523220"/>
          </a:xfrm>
          <a:prstGeom prst="rect">
            <a:avLst/>
          </a:prstGeom>
          <a:noFill/>
        </p:spPr>
        <p:txBody>
          <a:bodyPr wrap="square">
            <a:spAutoFit/>
          </a:bodyPr>
          <a:lstStyle/>
          <a:p>
            <a:r>
              <a:rPr lang="en-US" sz="1400" dirty="0">
                <a:solidFill>
                  <a:srgbClr val="0070C0"/>
                </a:solidFill>
                <a:latin typeface="Century Gothic" panose="020B0502020202020204" pitchFamily="34" charset="0"/>
              </a:rPr>
              <a:t>Launch Study</a:t>
            </a:r>
          </a:p>
          <a:p>
            <a:r>
              <a:rPr lang="en-US" sz="1400" dirty="0">
                <a:solidFill>
                  <a:srgbClr val="0070C0"/>
                </a:solidFill>
                <a:latin typeface="Century Gothic" panose="020B0502020202020204" pitchFamily="34" charset="0"/>
              </a:rPr>
              <a:t>Identify barriers  </a:t>
            </a:r>
          </a:p>
        </p:txBody>
      </p:sp>
      <p:cxnSp>
        <p:nvCxnSpPr>
          <p:cNvPr id="109" name="Straight Connector 108">
            <a:extLst>
              <a:ext uri="{FF2B5EF4-FFF2-40B4-BE49-F238E27FC236}">
                <a16:creationId xmlns:a16="http://schemas.microsoft.com/office/drawing/2014/main" id="{99DA5880-CA0C-40BF-AD9B-8643694DBFD5}"/>
              </a:ext>
            </a:extLst>
          </p:cNvPr>
          <p:cNvCxnSpPr>
            <a:cxnSpLocks/>
            <a:stCxn id="91" idx="6"/>
            <a:endCxn id="92" idx="6"/>
          </p:cNvCxnSpPr>
          <p:nvPr/>
        </p:nvCxnSpPr>
        <p:spPr>
          <a:xfrm flipV="1">
            <a:off x="5296759" y="3519125"/>
            <a:ext cx="3380645" cy="223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8C4CF10-759B-4986-8B88-D6FB023A23B8}"/>
              </a:ext>
            </a:extLst>
          </p:cNvPr>
          <p:cNvCxnSpPr>
            <a:cxnSpLocks/>
          </p:cNvCxnSpPr>
          <p:nvPr/>
        </p:nvCxnSpPr>
        <p:spPr>
          <a:xfrm flipV="1">
            <a:off x="8652995" y="3502578"/>
            <a:ext cx="2644553" cy="16018"/>
          </a:xfrm>
          <a:prstGeom prst="line">
            <a:avLst/>
          </a:prstGeom>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4CF8A3BF-D69F-4B26-B9AD-608EA5BD54FC}"/>
              </a:ext>
            </a:extLst>
          </p:cNvPr>
          <p:cNvSpPr txBox="1"/>
          <p:nvPr/>
        </p:nvSpPr>
        <p:spPr>
          <a:xfrm>
            <a:off x="9697049" y="3548363"/>
            <a:ext cx="2494951" cy="954107"/>
          </a:xfrm>
          <a:prstGeom prst="rect">
            <a:avLst/>
          </a:prstGeom>
          <a:noFill/>
        </p:spPr>
        <p:txBody>
          <a:bodyPr wrap="square">
            <a:spAutoFit/>
          </a:bodyPr>
          <a:lstStyle/>
          <a:p>
            <a:r>
              <a:rPr lang="en-US" sz="1400" dirty="0">
                <a:solidFill>
                  <a:srgbClr val="0070C0"/>
                </a:solidFill>
                <a:latin typeface="Century Gothic" panose="020B0502020202020204" pitchFamily="34" charset="0"/>
              </a:rPr>
              <a:t>Integrate feedback</a:t>
            </a:r>
          </a:p>
          <a:p>
            <a:r>
              <a:rPr lang="en-US" sz="1400" dirty="0">
                <a:solidFill>
                  <a:srgbClr val="0070C0"/>
                </a:solidFill>
                <a:latin typeface="Century Gothic" panose="020B0502020202020204" pitchFamily="34" charset="0"/>
              </a:rPr>
              <a:t>Finalize and publish SIA</a:t>
            </a:r>
          </a:p>
          <a:p>
            <a:r>
              <a:rPr lang="en-US" sz="1400" dirty="0">
                <a:solidFill>
                  <a:srgbClr val="0070C0"/>
                </a:solidFill>
                <a:latin typeface="Century Gothic" panose="020B0502020202020204" pitchFamily="34" charset="0"/>
              </a:rPr>
              <a:t>or, revise/return to Phase 2</a:t>
            </a:r>
          </a:p>
          <a:p>
            <a:r>
              <a:rPr lang="en-US" sz="1400" dirty="0">
                <a:solidFill>
                  <a:srgbClr val="0070C0"/>
                </a:solidFill>
                <a:latin typeface="Century Gothic" panose="020B0502020202020204" pitchFamily="34" charset="0"/>
              </a:rPr>
              <a:t>Long-term monitoring</a:t>
            </a:r>
          </a:p>
        </p:txBody>
      </p:sp>
      <p:sp>
        <p:nvSpPr>
          <p:cNvPr id="130" name="TextBox 129">
            <a:extLst>
              <a:ext uri="{FF2B5EF4-FFF2-40B4-BE49-F238E27FC236}">
                <a16:creationId xmlns:a16="http://schemas.microsoft.com/office/drawing/2014/main" id="{6E5A8714-BD6C-484B-A15B-4979E0E8FBE7}"/>
              </a:ext>
            </a:extLst>
          </p:cNvPr>
          <p:cNvSpPr txBox="1"/>
          <p:nvPr/>
        </p:nvSpPr>
        <p:spPr>
          <a:xfrm>
            <a:off x="812550" y="3629889"/>
            <a:ext cx="2201229" cy="523220"/>
          </a:xfrm>
          <a:prstGeom prst="rect">
            <a:avLst/>
          </a:prstGeom>
          <a:noFill/>
        </p:spPr>
        <p:txBody>
          <a:bodyPr wrap="square">
            <a:spAutoFit/>
          </a:bodyPr>
          <a:lstStyle/>
          <a:p>
            <a:r>
              <a:rPr lang="en-US" sz="1400" dirty="0">
                <a:solidFill>
                  <a:srgbClr val="0070C0"/>
                </a:solidFill>
                <a:latin typeface="Century Gothic" panose="020B0502020202020204" pitchFamily="34" charset="0"/>
              </a:rPr>
              <a:t>Authentic democratic</a:t>
            </a:r>
          </a:p>
          <a:p>
            <a:r>
              <a:rPr lang="en-US" sz="1400" dirty="0">
                <a:solidFill>
                  <a:srgbClr val="0070C0"/>
                </a:solidFill>
                <a:latin typeface="Century Gothic" panose="020B0502020202020204" pitchFamily="34" charset="0"/>
              </a:rPr>
              <a:t>engagement</a:t>
            </a:r>
          </a:p>
        </p:txBody>
      </p:sp>
    </p:spTree>
    <p:extLst>
      <p:ext uri="{BB962C8B-B14F-4D97-AF65-F5344CB8AC3E}">
        <p14:creationId xmlns:p14="http://schemas.microsoft.com/office/powerpoint/2010/main" val="355092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0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P spid="34" grpId="0"/>
      <p:bldP spid="83" grpId="0"/>
      <p:bldP spid="90" grpId="0"/>
      <p:bldP spid="91" grpId="0" animBg="1"/>
      <p:bldP spid="92" grpId="0" animBg="1"/>
      <p:bldP spid="93" grpId="0" animBg="1"/>
      <p:bldP spid="107" grpId="0"/>
      <p:bldP spid="119" grpId="0"/>
      <p:bldP spid="1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4AB37-8E6D-4101-9FEF-CB94DF78381F}"/>
              </a:ext>
            </a:extLst>
          </p:cNvPr>
          <p:cNvSpPr>
            <a:spLocks noGrp="1"/>
          </p:cNvSpPr>
          <p:nvPr>
            <p:ph type="title"/>
          </p:nvPr>
        </p:nvSpPr>
        <p:spPr>
          <a:xfrm>
            <a:off x="152400" y="117972"/>
            <a:ext cx="10515600" cy="769441"/>
          </a:xfrm>
        </p:spPr>
        <p:txBody>
          <a:bodyPr/>
          <a:lstStyle/>
          <a:p>
            <a:r>
              <a:rPr lang="en-US" b="1" dirty="0">
                <a:latin typeface="Century Gothic" panose="020B0502020202020204" pitchFamily="34" charset="0"/>
              </a:rPr>
              <a:t>A New Paradigm</a:t>
            </a:r>
          </a:p>
        </p:txBody>
      </p:sp>
      <p:sp>
        <p:nvSpPr>
          <p:cNvPr id="4" name="Slide Number Placeholder 3">
            <a:extLst>
              <a:ext uri="{FF2B5EF4-FFF2-40B4-BE49-F238E27FC236}">
                <a16:creationId xmlns:a16="http://schemas.microsoft.com/office/drawing/2014/main" id="{8EF0AA3A-42FF-4268-A279-B1DF4516AE60}"/>
              </a:ext>
            </a:extLst>
          </p:cNvPr>
          <p:cNvSpPr>
            <a:spLocks noGrp="1"/>
          </p:cNvSpPr>
          <p:nvPr>
            <p:ph type="sldNum" sz="quarter" idx="12"/>
          </p:nvPr>
        </p:nvSpPr>
        <p:spPr/>
        <p:txBody>
          <a:bodyPr/>
          <a:lstStyle/>
          <a:p>
            <a:fld id="{188DB3B1-8416-4DB6-88EA-4338126FF5D2}" type="slidenum">
              <a:rPr lang="en-US" smtClean="0"/>
              <a:t>25</a:t>
            </a:fld>
            <a:endParaRPr lang="en-US"/>
          </a:p>
        </p:txBody>
      </p:sp>
      <p:sp>
        <p:nvSpPr>
          <p:cNvPr id="9" name="Rectangle 8">
            <a:extLst>
              <a:ext uri="{FF2B5EF4-FFF2-40B4-BE49-F238E27FC236}">
                <a16:creationId xmlns:a16="http://schemas.microsoft.com/office/drawing/2014/main" id="{FFAF8106-10D0-44A2-9BEB-C7BC1A2EDD3D}"/>
              </a:ext>
            </a:extLst>
          </p:cNvPr>
          <p:cNvSpPr/>
          <p:nvPr/>
        </p:nvSpPr>
        <p:spPr>
          <a:xfrm>
            <a:off x="2397605" y="2614810"/>
            <a:ext cx="2766060" cy="13255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latin typeface="Century Gothic" panose="020B0502020202020204" pitchFamily="34" charset="0"/>
              </a:rPr>
              <a:t>Scientific Metrics</a:t>
            </a:r>
          </a:p>
        </p:txBody>
      </p:sp>
      <p:sp>
        <p:nvSpPr>
          <p:cNvPr id="10" name="Rectangle 9">
            <a:extLst>
              <a:ext uri="{FF2B5EF4-FFF2-40B4-BE49-F238E27FC236}">
                <a16:creationId xmlns:a16="http://schemas.microsoft.com/office/drawing/2014/main" id="{DCF3F8CB-F9DE-4C9E-8020-E16EB47F61C4}"/>
              </a:ext>
            </a:extLst>
          </p:cNvPr>
          <p:cNvSpPr/>
          <p:nvPr/>
        </p:nvSpPr>
        <p:spPr>
          <a:xfrm>
            <a:off x="6725765" y="2614810"/>
            <a:ext cx="2766060" cy="13255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latin typeface="Century Gothic" panose="020B0502020202020204" pitchFamily="34" charset="0"/>
              </a:rPr>
              <a:t>Justice &amp; Equity</a:t>
            </a:r>
          </a:p>
          <a:p>
            <a:pPr algn="ctr"/>
            <a:r>
              <a:rPr lang="en-US" sz="2600" dirty="0">
                <a:latin typeface="Century Gothic" panose="020B0502020202020204" pitchFamily="34" charset="0"/>
              </a:rPr>
              <a:t>Metrics</a:t>
            </a:r>
          </a:p>
        </p:txBody>
      </p:sp>
      <p:sp>
        <p:nvSpPr>
          <p:cNvPr id="11" name="TextBox 10">
            <a:extLst>
              <a:ext uri="{FF2B5EF4-FFF2-40B4-BE49-F238E27FC236}">
                <a16:creationId xmlns:a16="http://schemas.microsoft.com/office/drawing/2014/main" id="{02A1EB4C-8B82-494F-B42F-394EB7705E2D}"/>
              </a:ext>
            </a:extLst>
          </p:cNvPr>
          <p:cNvSpPr txBox="1"/>
          <p:nvPr/>
        </p:nvSpPr>
        <p:spPr>
          <a:xfrm>
            <a:off x="3368365" y="1311156"/>
            <a:ext cx="5251759" cy="492443"/>
          </a:xfrm>
          <a:prstGeom prst="rect">
            <a:avLst/>
          </a:prstGeom>
          <a:noFill/>
        </p:spPr>
        <p:txBody>
          <a:bodyPr wrap="none" rtlCol="0">
            <a:spAutoFit/>
          </a:bodyPr>
          <a:lstStyle/>
          <a:p>
            <a:r>
              <a:rPr lang="en-US" sz="2600" b="1" dirty="0">
                <a:latin typeface="Century Gothic" panose="020B0502020202020204" pitchFamily="34" charset="0"/>
              </a:rPr>
              <a:t>Forensic Method or Technology</a:t>
            </a:r>
          </a:p>
        </p:txBody>
      </p:sp>
      <p:cxnSp>
        <p:nvCxnSpPr>
          <p:cNvPr id="13" name="Straight Arrow Connector 12">
            <a:extLst>
              <a:ext uri="{FF2B5EF4-FFF2-40B4-BE49-F238E27FC236}">
                <a16:creationId xmlns:a16="http://schemas.microsoft.com/office/drawing/2014/main" id="{C73CBB22-217E-4675-BA10-1BB9A058DBC2}"/>
              </a:ext>
            </a:extLst>
          </p:cNvPr>
          <p:cNvCxnSpPr>
            <a:cxnSpLocks/>
            <a:stCxn id="11" idx="2"/>
            <a:endCxn id="9" idx="0"/>
          </p:cNvCxnSpPr>
          <p:nvPr/>
        </p:nvCxnSpPr>
        <p:spPr>
          <a:xfrm flipH="1">
            <a:off x="3780635" y="1803599"/>
            <a:ext cx="2213610" cy="8112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E585B65E-ECD8-458F-814F-2157F31137B7}"/>
              </a:ext>
            </a:extLst>
          </p:cNvPr>
          <p:cNvCxnSpPr>
            <a:stCxn id="11" idx="2"/>
            <a:endCxn id="10" idx="0"/>
          </p:cNvCxnSpPr>
          <p:nvPr/>
        </p:nvCxnSpPr>
        <p:spPr>
          <a:xfrm>
            <a:off x="5994245" y="1803599"/>
            <a:ext cx="2114550" cy="8112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0A274528-5239-474E-A219-5B7E2EF3B32F}"/>
              </a:ext>
            </a:extLst>
          </p:cNvPr>
          <p:cNvCxnSpPr>
            <a:stCxn id="9" idx="3"/>
            <a:endCxn id="10" idx="1"/>
          </p:cNvCxnSpPr>
          <p:nvPr/>
        </p:nvCxnSpPr>
        <p:spPr>
          <a:xfrm>
            <a:off x="5163665" y="3277592"/>
            <a:ext cx="15621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49323FB-98B1-49BF-B1DC-655ADCEF0006}"/>
              </a:ext>
            </a:extLst>
          </p:cNvPr>
          <p:cNvCxnSpPr>
            <a:cxnSpLocks/>
            <a:endCxn id="26" idx="0"/>
          </p:cNvCxnSpPr>
          <p:nvPr/>
        </p:nvCxnSpPr>
        <p:spPr>
          <a:xfrm>
            <a:off x="5994245" y="3277592"/>
            <a:ext cx="12320" cy="16716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CC1F9A9-B7F4-412B-822E-57504F532256}"/>
              </a:ext>
            </a:extLst>
          </p:cNvPr>
          <p:cNvSpPr txBox="1"/>
          <p:nvPr/>
        </p:nvSpPr>
        <p:spPr>
          <a:xfrm>
            <a:off x="3780635" y="4949208"/>
            <a:ext cx="4451860" cy="1692771"/>
          </a:xfrm>
          <a:prstGeom prst="rect">
            <a:avLst/>
          </a:prstGeom>
          <a:noFill/>
        </p:spPr>
        <p:txBody>
          <a:bodyPr wrap="none" rtlCol="0">
            <a:spAutoFit/>
          </a:bodyPr>
          <a:lstStyle/>
          <a:p>
            <a:pPr algn="ctr"/>
            <a:r>
              <a:rPr lang="en-US" sz="2600" dirty="0">
                <a:latin typeface="Century Gothic" panose="020B0502020202020204" pitchFamily="34" charset="0"/>
              </a:rPr>
              <a:t>Community Engagement</a:t>
            </a:r>
          </a:p>
          <a:p>
            <a:pPr algn="ctr"/>
            <a:r>
              <a:rPr lang="en-US" sz="2600" dirty="0">
                <a:latin typeface="Century Gothic" panose="020B0502020202020204" pitchFamily="34" charset="0"/>
              </a:rPr>
              <a:t>Transparency</a:t>
            </a:r>
          </a:p>
          <a:p>
            <a:pPr algn="ctr"/>
            <a:r>
              <a:rPr lang="en-US" sz="2600" dirty="0">
                <a:latin typeface="Century Gothic" panose="020B0502020202020204" pitchFamily="34" charset="0"/>
              </a:rPr>
              <a:t>Equality of Access</a:t>
            </a:r>
          </a:p>
          <a:p>
            <a:pPr algn="ctr"/>
            <a:r>
              <a:rPr lang="en-US" sz="2600" dirty="0">
                <a:latin typeface="Century Gothic" panose="020B0502020202020204" pitchFamily="34" charset="0"/>
              </a:rPr>
              <a:t>Duty to Correct and Notify</a:t>
            </a:r>
          </a:p>
        </p:txBody>
      </p:sp>
    </p:spTree>
    <p:custDataLst>
      <p:tags r:id="rId1"/>
    </p:custDataLst>
    <p:extLst>
      <p:ext uri="{BB962C8B-B14F-4D97-AF65-F5344CB8AC3E}">
        <p14:creationId xmlns:p14="http://schemas.microsoft.com/office/powerpoint/2010/main" val="1346476230"/>
      </p:ext>
    </p:extLst>
  </p:cSld>
  <p:clrMapOvr>
    <a:masterClrMapping/>
  </p:clrMapOvr>
  <mc:AlternateContent xmlns:mc="http://schemas.openxmlformats.org/markup-compatibility/2006" xmlns:p14="http://schemas.microsoft.com/office/powerpoint/2010/main">
    <mc:Choice Requires="p14">
      <p:transition spd="slow" p14:dur="2000" advTm="79428"/>
    </mc:Choice>
    <mc:Fallback xmlns="">
      <p:transition spd="slow" advTm="794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Mandalorian - This is the Way - YouTube">
            <a:extLst>
              <a:ext uri="{FF2B5EF4-FFF2-40B4-BE49-F238E27FC236}">
                <a16:creationId xmlns:a16="http://schemas.microsoft.com/office/drawing/2014/main" id="{94BCCFCC-7942-43A4-BBF6-DD78581CA7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98B25D11-379B-4317-9579-ADA6A7955564}"/>
              </a:ext>
            </a:extLst>
          </p:cNvPr>
          <p:cNvSpPr>
            <a:spLocks noGrp="1"/>
          </p:cNvSpPr>
          <p:nvPr>
            <p:ph type="sldNum" sz="quarter" idx="12"/>
          </p:nvPr>
        </p:nvSpPr>
        <p:spPr>
          <a:xfrm>
            <a:off x="8610600" y="6356350"/>
            <a:ext cx="2743200" cy="365125"/>
          </a:xfrm>
        </p:spPr>
        <p:txBody>
          <a:bodyPr>
            <a:normAutofit/>
          </a:bodyPr>
          <a:lstStyle/>
          <a:p>
            <a:pPr>
              <a:spcAft>
                <a:spcPts val="600"/>
              </a:spcAft>
            </a:pPr>
            <a:fld id="{188DB3B1-8416-4DB6-88EA-4338126FF5D2}" type="slidenum">
              <a:rPr lang="en-US">
                <a:solidFill>
                  <a:srgbClr val="FFFFFF"/>
                </a:solidFill>
              </a:rPr>
              <a:pPr>
                <a:spcAft>
                  <a:spcPts val="600"/>
                </a:spcAft>
              </a:pPr>
              <a:t>26</a:t>
            </a:fld>
            <a:endParaRPr lang="en-US">
              <a:solidFill>
                <a:srgbClr val="FFFFFF"/>
              </a:solidFill>
            </a:endParaRPr>
          </a:p>
        </p:txBody>
      </p:sp>
      <p:sp>
        <p:nvSpPr>
          <p:cNvPr id="4" name="TextBox 3">
            <a:extLst>
              <a:ext uri="{FF2B5EF4-FFF2-40B4-BE49-F238E27FC236}">
                <a16:creationId xmlns:a16="http://schemas.microsoft.com/office/drawing/2014/main" id="{BE19828B-BA0A-44E2-BF60-E521072CA604}"/>
              </a:ext>
            </a:extLst>
          </p:cNvPr>
          <p:cNvSpPr txBox="1"/>
          <p:nvPr/>
        </p:nvSpPr>
        <p:spPr>
          <a:xfrm>
            <a:off x="9716642" y="94528"/>
            <a:ext cx="2475358" cy="276999"/>
          </a:xfrm>
          <a:prstGeom prst="rect">
            <a:avLst/>
          </a:prstGeom>
          <a:noFill/>
        </p:spPr>
        <p:txBody>
          <a:bodyPr wrap="none" rtlCol="0">
            <a:spAutoFit/>
          </a:bodyPr>
          <a:lstStyle/>
          <a:p>
            <a:r>
              <a:rPr lang="en-US" sz="1200" dirty="0">
                <a:solidFill>
                  <a:schemeClr val="bg1"/>
                </a:solidFill>
                <a:latin typeface="Century Gothic" panose="020B0502020202020204" pitchFamily="34" charset="0"/>
              </a:rPr>
              <a:t>Photo Credit: The </a:t>
            </a:r>
            <a:r>
              <a:rPr lang="en-US" sz="1200" dirty="0" err="1">
                <a:solidFill>
                  <a:schemeClr val="bg1"/>
                </a:solidFill>
                <a:latin typeface="Century Gothic" panose="020B0502020202020204" pitchFamily="34" charset="0"/>
              </a:rPr>
              <a:t>Mandolorian</a:t>
            </a:r>
            <a:endParaRPr lang="en-US" sz="12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701261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urnside Bridge Die-In">
            <a:extLst>
              <a:ext uri="{FF2B5EF4-FFF2-40B4-BE49-F238E27FC236}">
                <a16:creationId xmlns:a16="http://schemas.microsoft.com/office/drawing/2014/main" id="{E49EF8A1-4082-489A-A35D-1CD06FF6CA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000"/>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19E42D2-BD28-4F68-BA27-AFE8C5DF9F74}"/>
              </a:ext>
            </a:extLst>
          </p:cNvPr>
          <p:cNvSpPr>
            <a:spLocks noGrp="1"/>
          </p:cNvSpPr>
          <p:nvPr>
            <p:ph type="title"/>
          </p:nvPr>
        </p:nvSpPr>
        <p:spPr>
          <a:xfrm>
            <a:off x="1295400" y="137999"/>
            <a:ext cx="10058400" cy="1162702"/>
          </a:xfrm>
          <a:solidFill>
            <a:schemeClr val="tx1">
              <a:lumMod val="50000"/>
              <a:lumOff val="50000"/>
              <a:alpha val="50000"/>
            </a:schemeClr>
          </a:solidFill>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dirty="0">
                <a:solidFill>
                  <a:srgbClr val="FFFFFF"/>
                </a:solidFill>
                <a:latin typeface="Century Gothic" panose="020B0502020202020204" pitchFamily="34" charset="0"/>
              </a:rPr>
              <a:t>Meeting the moment</a:t>
            </a:r>
          </a:p>
        </p:txBody>
      </p:sp>
      <p:sp>
        <p:nvSpPr>
          <p:cNvPr id="3" name="Slide Number Placeholder 2">
            <a:extLst>
              <a:ext uri="{FF2B5EF4-FFF2-40B4-BE49-F238E27FC236}">
                <a16:creationId xmlns:a16="http://schemas.microsoft.com/office/drawing/2014/main" id="{76C4E690-BBC3-436C-AFC5-D25ECFCA931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188DB3B1-8416-4DB6-88EA-4338126FF5D2}" type="slidenum">
              <a:rPr lang="en-US">
                <a:solidFill>
                  <a:srgbClr val="FFFFFF"/>
                </a:solidFill>
                <a:latin typeface="Calibri" panose="020F0502020204030204"/>
              </a:rPr>
              <a:pPr>
                <a:spcAft>
                  <a:spcPts val="600"/>
                </a:spcAft>
                <a:defRPr/>
              </a:pPr>
              <a:t>27</a:t>
            </a:fld>
            <a:endParaRPr lang="en-US">
              <a:solidFill>
                <a:srgbClr val="FFFFFF"/>
              </a:solidFill>
              <a:latin typeface="Calibri" panose="020F0502020204030204"/>
            </a:endParaRPr>
          </a:p>
        </p:txBody>
      </p:sp>
      <p:sp>
        <p:nvSpPr>
          <p:cNvPr id="4" name="TextBox 3">
            <a:extLst>
              <a:ext uri="{FF2B5EF4-FFF2-40B4-BE49-F238E27FC236}">
                <a16:creationId xmlns:a16="http://schemas.microsoft.com/office/drawing/2014/main" id="{1E7139C5-E69B-4AA0-B1FA-C88502C45412}"/>
              </a:ext>
            </a:extLst>
          </p:cNvPr>
          <p:cNvSpPr txBox="1"/>
          <p:nvPr/>
        </p:nvSpPr>
        <p:spPr>
          <a:xfrm>
            <a:off x="3048" y="6513700"/>
            <a:ext cx="3466013" cy="369332"/>
          </a:xfrm>
          <a:prstGeom prst="rect">
            <a:avLst/>
          </a:prstGeom>
          <a:noFill/>
        </p:spPr>
        <p:txBody>
          <a:bodyPr wrap="none" rtlCol="0">
            <a:spAutoFit/>
          </a:bodyPr>
          <a:lstStyle/>
          <a:p>
            <a:r>
              <a:rPr lang="en-US" i="1" dirty="0">
                <a:solidFill>
                  <a:schemeClr val="bg1"/>
                </a:solidFill>
                <a:latin typeface="Century Gothic" panose="020B0502020202020204" pitchFamily="34" charset="0"/>
              </a:rPr>
              <a:t>Photo credit: </a:t>
            </a:r>
            <a:r>
              <a:rPr lang="en-US" i="1" dirty="0">
                <a:solidFill>
                  <a:schemeClr val="bg1"/>
                </a:solidFill>
                <a:latin typeface="Century Gothic" panose="020B0502020202020204" pitchFamily="34" charset="0"/>
                <a:hlinkClick r:id="rId4"/>
              </a:rPr>
              <a:t>Andrew </a:t>
            </a:r>
            <a:r>
              <a:rPr lang="en-US" i="1" dirty="0" err="1">
                <a:solidFill>
                  <a:schemeClr val="bg1"/>
                </a:solidFill>
                <a:latin typeface="Century Gothic" panose="020B0502020202020204" pitchFamily="34" charset="0"/>
                <a:hlinkClick r:id="rId4"/>
              </a:rPr>
              <a:t>Wallner</a:t>
            </a:r>
            <a:endParaRPr lang="en-US" i="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852915151"/>
      </p:ext>
    </p:extLst>
  </p:cSld>
  <p:clrMapOvr>
    <a:masterClrMapping/>
  </p:clrMapOvr>
  <mc:AlternateContent xmlns:mc="http://schemas.openxmlformats.org/markup-compatibility/2006" xmlns:p14="http://schemas.microsoft.com/office/powerpoint/2010/main">
    <mc:Choice Requires="p14">
      <p:transition spd="slow" p14:dur="2000" advTm="49428"/>
    </mc:Choice>
    <mc:Fallback xmlns="">
      <p:transition spd="slow" advTm="49428"/>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C6710-C7F7-4D10-8CB3-10E99E2EA5D2}"/>
              </a:ext>
            </a:extLst>
          </p:cNvPr>
          <p:cNvSpPr>
            <a:spLocks noGrp="1"/>
          </p:cNvSpPr>
          <p:nvPr>
            <p:ph type="title"/>
          </p:nvPr>
        </p:nvSpPr>
        <p:spPr>
          <a:xfrm>
            <a:off x="838200" y="454660"/>
            <a:ext cx="10515600" cy="1325563"/>
          </a:xfrm>
        </p:spPr>
        <p:txBody>
          <a:bodyPr/>
          <a:lstStyle/>
          <a:p>
            <a:r>
              <a:rPr lang="en-US" b="1" dirty="0">
                <a:latin typeface="Century Gothic" panose="020B0502020202020204" pitchFamily="34" charset="0"/>
              </a:rPr>
              <a:t>10 simple rules for responsible big data research:</a:t>
            </a:r>
          </a:p>
        </p:txBody>
      </p:sp>
      <p:sp>
        <p:nvSpPr>
          <p:cNvPr id="6" name="Content Placeholder 5">
            <a:extLst>
              <a:ext uri="{FF2B5EF4-FFF2-40B4-BE49-F238E27FC236}">
                <a16:creationId xmlns:a16="http://schemas.microsoft.com/office/drawing/2014/main" id="{ED0FA3BF-B03F-4EF7-8F28-3E92CD54117F}"/>
              </a:ext>
            </a:extLst>
          </p:cNvPr>
          <p:cNvSpPr>
            <a:spLocks noGrp="1"/>
          </p:cNvSpPr>
          <p:nvPr>
            <p:ph idx="1"/>
          </p:nvPr>
        </p:nvSpPr>
        <p:spPr>
          <a:xfrm>
            <a:off x="1082040" y="2005012"/>
            <a:ext cx="10271760" cy="4351338"/>
          </a:xfrm>
        </p:spPr>
        <p:txBody>
          <a:bodyPr>
            <a:normAutofit fontScale="77500" lnSpcReduction="20000"/>
          </a:bodyPr>
          <a:lstStyle/>
          <a:p>
            <a:pPr marL="514350" indent="-514350">
              <a:buFont typeface="+mj-lt"/>
              <a:buAutoNum type="arabicPeriod"/>
            </a:pPr>
            <a:r>
              <a:rPr lang="en-US" b="0" i="0" dirty="0">
                <a:solidFill>
                  <a:srgbClr val="202020"/>
                </a:solidFill>
                <a:effectLst/>
                <a:latin typeface="Century Gothic" panose="020B0502020202020204" pitchFamily="34" charset="0"/>
              </a:rPr>
              <a:t>Acknowledge that data are people and can do harm</a:t>
            </a:r>
          </a:p>
          <a:p>
            <a:pPr marL="514350" indent="-514350">
              <a:buFont typeface="+mj-lt"/>
              <a:buAutoNum type="arabicPeriod"/>
            </a:pPr>
            <a:r>
              <a:rPr lang="en-US" b="0" i="0" dirty="0">
                <a:solidFill>
                  <a:srgbClr val="202020"/>
                </a:solidFill>
                <a:effectLst/>
                <a:latin typeface="Century Gothic" panose="020B0502020202020204" pitchFamily="34" charset="0"/>
              </a:rPr>
              <a:t>Recognize that privacy is more than a binary value</a:t>
            </a:r>
          </a:p>
          <a:p>
            <a:pPr marL="514350" indent="-514350">
              <a:buFont typeface="+mj-lt"/>
              <a:buAutoNum type="arabicPeriod"/>
            </a:pPr>
            <a:r>
              <a:rPr lang="en-US" b="0" i="0" dirty="0">
                <a:solidFill>
                  <a:srgbClr val="202020"/>
                </a:solidFill>
                <a:effectLst/>
                <a:latin typeface="Century Gothic" panose="020B0502020202020204" pitchFamily="34" charset="0"/>
              </a:rPr>
              <a:t>Guard against the reidentification of your data</a:t>
            </a:r>
          </a:p>
          <a:p>
            <a:pPr marL="514350" indent="-514350">
              <a:buFont typeface="+mj-lt"/>
              <a:buAutoNum type="arabicPeriod"/>
            </a:pPr>
            <a:r>
              <a:rPr lang="en-US" b="0" i="0" dirty="0">
                <a:solidFill>
                  <a:srgbClr val="202020"/>
                </a:solidFill>
                <a:effectLst/>
                <a:latin typeface="Century Gothic" panose="020B0502020202020204" pitchFamily="34" charset="0"/>
              </a:rPr>
              <a:t>Practice ethical data sharing</a:t>
            </a:r>
          </a:p>
          <a:p>
            <a:pPr marL="514350" indent="-514350">
              <a:buFont typeface="+mj-lt"/>
              <a:buAutoNum type="arabicPeriod"/>
            </a:pPr>
            <a:r>
              <a:rPr lang="en-US" b="0" i="0" dirty="0">
                <a:solidFill>
                  <a:srgbClr val="202020"/>
                </a:solidFill>
                <a:effectLst/>
                <a:latin typeface="Century Gothic" panose="020B0502020202020204" pitchFamily="34" charset="0"/>
              </a:rPr>
              <a:t>Consider the strengths and limitations of your data; big does not automatically mean better</a:t>
            </a:r>
          </a:p>
          <a:p>
            <a:pPr marL="514350" indent="-514350">
              <a:buFont typeface="+mj-lt"/>
              <a:buAutoNum type="arabicPeriod"/>
            </a:pPr>
            <a:r>
              <a:rPr lang="en-US" b="0" i="0" dirty="0">
                <a:solidFill>
                  <a:srgbClr val="202020"/>
                </a:solidFill>
                <a:effectLst/>
                <a:latin typeface="Century Gothic" panose="020B0502020202020204" pitchFamily="34" charset="0"/>
              </a:rPr>
              <a:t>Debate the tough, ethical choices</a:t>
            </a:r>
          </a:p>
          <a:p>
            <a:pPr marL="514350" indent="-514350">
              <a:buFont typeface="+mj-lt"/>
              <a:buAutoNum type="arabicPeriod"/>
            </a:pPr>
            <a:r>
              <a:rPr lang="en-US" b="0" i="0" dirty="0">
                <a:solidFill>
                  <a:srgbClr val="202020"/>
                </a:solidFill>
                <a:effectLst/>
                <a:latin typeface="Century Gothic" panose="020B0502020202020204" pitchFamily="34" charset="0"/>
              </a:rPr>
              <a:t>Develop a code of conduct for your organization, research community, or industry</a:t>
            </a:r>
          </a:p>
          <a:p>
            <a:pPr marL="514350" indent="-514350">
              <a:buFont typeface="+mj-lt"/>
              <a:buAutoNum type="arabicPeriod"/>
            </a:pPr>
            <a:r>
              <a:rPr lang="en-US" b="0" i="0" dirty="0">
                <a:solidFill>
                  <a:srgbClr val="202020"/>
                </a:solidFill>
                <a:effectLst/>
                <a:latin typeface="Century Gothic" panose="020B0502020202020204" pitchFamily="34" charset="0"/>
              </a:rPr>
              <a:t>Design your data and systems for auditability</a:t>
            </a:r>
          </a:p>
          <a:p>
            <a:pPr marL="514350" indent="-514350">
              <a:buFont typeface="+mj-lt"/>
              <a:buAutoNum type="arabicPeriod"/>
            </a:pPr>
            <a:r>
              <a:rPr lang="en-US" b="0" i="0" dirty="0">
                <a:solidFill>
                  <a:srgbClr val="202020"/>
                </a:solidFill>
                <a:effectLst/>
                <a:latin typeface="Century Gothic" panose="020B0502020202020204" pitchFamily="34" charset="0"/>
              </a:rPr>
              <a:t>Engage with the broader consequences of data and analysis practices</a:t>
            </a:r>
          </a:p>
          <a:p>
            <a:pPr marL="514350" indent="-514350">
              <a:buFont typeface="+mj-lt"/>
              <a:buAutoNum type="arabicPeriod"/>
            </a:pPr>
            <a:r>
              <a:rPr lang="en-US" b="0" i="0" dirty="0">
                <a:solidFill>
                  <a:srgbClr val="202020"/>
                </a:solidFill>
                <a:effectLst/>
                <a:latin typeface="Century Gothic" panose="020B0502020202020204" pitchFamily="34" charset="0"/>
              </a:rPr>
              <a:t>Know when to break these rules</a:t>
            </a:r>
          </a:p>
          <a:p>
            <a:pPr marL="0" indent="0">
              <a:buNone/>
            </a:pPr>
            <a:endParaRPr lang="en-US" b="0" i="0" dirty="0">
              <a:solidFill>
                <a:srgbClr val="202020"/>
              </a:solidFill>
              <a:effectLst/>
              <a:latin typeface="Century Gothic" panose="020B0502020202020204" pitchFamily="34" charset="0"/>
            </a:endParaRPr>
          </a:p>
          <a:p>
            <a:pPr marL="514350" indent="-514350">
              <a:buFont typeface="+mj-lt"/>
              <a:buAutoNum type="arabicPeriod"/>
            </a:pPr>
            <a:endParaRPr lang="en-US" b="0" i="0" dirty="0">
              <a:solidFill>
                <a:srgbClr val="202020"/>
              </a:solidFill>
              <a:effectLst/>
              <a:latin typeface="Century Gothic" panose="020B0502020202020204" pitchFamily="34" charset="0"/>
            </a:endParaRPr>
          </a:p>
          <a:p>
            <a:endParaRPr lang="en-US" dirty="0">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0C87A21A-C20C-4404-AF9E-8EFA02ED30BC}"/>
              </a:ext>
            </a:extLst>
          </p:cNvPr>
          <p:cNvSpPr>
            <a:spLocks noGrp="1"/>
          </p:cNvSpPr>
          <p:nvPr>
            <p:ph type="sldNum" sz="quarter" idx="12"/>
          </p:nvPr>
        </p:nvSpPr>
        <p:spPr/>
        <p:txBody>
          <a:bodyPr/>
          <a:lstStyle/>
          <a:p>
            <a:fld id="{188DB3B1-8416-4DB6-88EA-4338126FF5D2}" type="slidenum">
              <a:rPr lang="en-US" smtClean="0"/>
              <a:t>28</a:t>
            </a:fld>
            <a:endParaRPr lang="en-US"/>
          </a:p>
        </p:txBody>
      </p:sp>
      <p:sp>
        <p:nvSpPr>
          <p:cNvPr id="7" name="TextBox 6">
            <a:extLst>
              <a:ext uri="{FF2B5EF4-FFF2-40B4-BE49-F238E27FC236}">
                <a16:creationId xmlns:a16="http://schemas.microsoft.com/office/drawing/2014/main" id="{7122C416-A378-46E9-B75A-F1E8A690246C}"/>
              </a:ext>
            </a:extLst>
          </p:cNvPr>
          <p:cNvSpPr txBox="1"/>
          <p:nvPr/>
        </p:nvSpPr>
        <p:spPr>
          <a:xfrm>
            <a:off x="0" y="6480492"/>
            <a:ext cx="2682240" cy="369332"/>
          </a:xfrm>
          <a:prstGeom prst="rect">
            <a:avLst/>
          </a:prstGeom>
          <a:noFill/>
        </p:spPr>
        <p:txBody>
          <a:bodyPr wrap="square">
            <a:spAutoFit/>
          </a:bodyPr>
          <a:lstStyle/>
          <a:p>
            <a:r>
              <a:rPr lang="en-US" dirty="0">
                <a:latin typeface="Century Gothic" panose="020B0502020202020204" pitchFamily="34" charset="0"/>
              </a:rPr>
              <a:t>(Zook et al., 2017)</a:t>
            </a:r>
            <a:endParaRPr lang="en-US" dirty="0"/>
          </a:p>
        </p:txBody>
      </p:sp>
    </p:spTree>
    <p:extLst>
      <p:ext uri="{BB962C8B-B14F-4D97-AF65-F5344CB8AC3E}">
        <p14:creationId xmlns:p14="http://schemas.microsoft.com/office/powerpoint/2010/main" val="848773137"/>
      </p:ext>
    </p:extLst>
  </p:cSld>
  <p:clrMapOvr>
    <a:masterClrMapping/>
  </p:clrMapOvr>
  <mc:AlternateContent xmlns:mc="http://schemas.openxmlformats.org/markup-compatibility/2006" xmlns:p14="http://schemas.microsoft.com/office/powerpoint/2010/main">
    <mc:Choice Requires="p14">
      <p:transition spd="slow" p14:dur="2000" advTm="100211"/>
    </mc:Choice>
    <mc:Fallback xmlns="">
      <p:transition spd="slow" advTm="100211"/>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935D3-CC9C-44B5-993F-5C73BC520838}"/>
              </a:ext>
            </a:extLst>
          </p:cNvPr>
          <p:cNvSpPr>
            <a:spLocks noGrp="1"/>
          </p:cNvSpPr>
          <p:nvPr>
            <p:ph type="title"/>
          </p:nvPr>
        </p:nvSpPr>
        <p:spPr/>
        <p:txBody>
          <a:bodyPr/>
          <a:lstStyle/>
          <a:p>
            <a:r>
              <a:rPr lang="en-US" dirty="0"/>
              <a:t>How it matters</a:t>
            </a:r>
          </a:p>
        </p:txBody>
      </p:sp>
      <p:sp>
        <p:nvSpPr>
          <p:cNvPr id="3" name="Content Placeholder 2">
            <a:extLst>
              <a:ext uri="{FF2B5EF4-FFF2-40B4-BE49-F238E27FC236}">
                <a16:creationId xmlns:a16="http://schemas.microsoft.com/office/drawing/2014/main" id="{6D81EA9D-3D65-4D57-9902-078760F83007}"/>
              </a:ext>
            </a:extLst>
          </p:cNvPr>
          <p:cNvSpPr>
            <a:spLocks noGrp="1"/>
          </p:cNvSpPr>
          <p:nvPr>
            <p:ph idx="1"/>
          </p:nvPr>
        </p:nvSpPr>
        <p:spPr/>
        <p:txBody>
          <a:bodyPr/>
          <a:lstStyle/>
          <a:p>
            <a:r>
              <a:rPr lang="en-US" dirty="0"/>
              <a:t>NIST DNA mixture report should cause us to rethink how PG results are reported, interpreted, caveats</a:t>
            </a:r>
          </a:p>
          <a:p>
            <a:r>
              <a:rPr lang="en-US" dirty="0"/>
              <a:t>LRs give degrees of inclusion – what if we did degrees of exclusion?</a:t>
            </a:r>
          </a:p>
          <a:p>
            <a:r>
              <a:rPr lang="en-US" dirty="0"/>
              <a:t>Lower standards for investigative techniques</a:t>
            </a:r>
          </a:p>
          <a:p>
            <a:r>
              <a:rPr lang="en-US" dirty="0"/>
              <a:t>Duty to correct and notify</a:t>
            </a:r>
          </a:p>
          <a:p>
            <a:r>
              <a:rPr lang="en-US" dirty="0"/>
              <a:t>What investments are being made into the databases that are used to validate algorithmic technologies</a:t>
            </a:r>
          </a:p>
          <a:p>
            <a:r>
              <a:rPr lang="en-US" dirty="0"/>
              <a:t>What information is being publicly shared about validation studies? TO what degree are </a:t>
            </a:r>
            <a:r>
              <a:rPr lang="en-US" dirty="0" err="1"/>
              <a:t>valiation</a:t>
            </a:r>
            <a:r>
              <a:rPr lang="en-US" dirty="0"/>
              <a:t> studies being done?</a:t>
            </a:r>
          </a:p>
          <a:p>
            <a:endParaRPr lang="en-US" dirty="0"/>
          </a:p>
        </p:txBody>
      </p:sp>
      <p:sp>
        <p:nvSpPr>
          <p:cNvPr id="4" name="Slide Number Placeholder 3">
            <a:extLst>
              <a:ext uri="{FF2B5EF4-FFF2-40B4-BE49-F238E27FC236}">
                <a16:creationId xmlns:a16="http://schemas.microsoft.com/office/drawing/2014/main" id="{0C5797AF-660C-4903-991D-1B495CE1EEEC}"/>
              </a:ext>
            </a:extLst>
          </p:cNvPr>
          <p:cNvSpPr>
            <a:spLocks noGrp="1"/>
          </p:cNvSpPr>
          <p:nvPr>
            <p:ph type="sldNum" sz="quarter" idx="12"/>
          </p:nvPr>
        </p:nvSpPr>
        <p:spPr/>
        <p:txBody>
          <a:bodyPr/>
          <a:lstStyle/>
          <a:p>
            <a:fld id="{ED2CF7B8-C702-46AF-87BE-3F9DFE9DF831}" type="slidenum">
              <a:rPr lang="en-US" smtClean="0"/>
              <a:t>29</a:t>
            </a:fld>
            <a:endParaRPr lang="en-US"/>
          </a:p>
        </p:txBody>
      </p:sp>
    </p:spTree>
    <p:extLst>
      <p:ext uri="{BB962C8B-B14F-4D97-AF65-F5344CB8AC3E}">
        <p14:creationId xmlns:p14="http://schemas.microsoft.com/office/powerpoint/2010/main" val="2424200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96FC576-AE30-4C09-A12C-0582F2A6A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12" descr="Geofencing - Protrac Africa">
            <a:extLst>
              <a:ext uri="{FF2B5EF4-FFF2-40B4-BE49-F238E27FC236}">
                <a16:creationId xmlns:a16="http://schemas.microsoft.com/office/drawing/2014/main" id="{EB890FFD-D76B-47FC-90F4-4D160A961B0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353" r="2714"/>
          <a:stretch/>
        </p:blipFill>
        <p:spPr bwMode="auto">
          <a:xfrm>
            <a:off x="1"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acial Recognition Use Triggers GDPR Fine - BankInfoSecurity">
            <a:extLst>
              <a:ext uri="{FF2B5EF4-FFF2-40B4-BE49-F238E27FC236}">
                <a16:creationId xmlns:a16="http://schemas.microsoft.com/office/drawing/2014/main" id="{9DCAEFCC-4408-4AEA-9D6C-8F8FA8D8200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620"/>
          <a:stretch/>
        </p:blipFill>
        <p:spPr bwMode="auto">
          <a:xfrm>
            <a:off x="6092952"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descr="Why Humans Distrust Algorithms – and How That Can Change - Knowledge@Wharton">
            <a:extLst>
              <a:ext uri="{FF2B5EF4-FFF2-40B4-BE49-F238E27FC236}">
                <a16:creationId xmlns:a16="http://schemas.microsoft.com/office/drawing/2014/main" id="{2A273AA8-B33D-4B75-853C-997C8E6790C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3771" r="2" b="2"/>
          <a:stretch/>
        </p:blipFill>
        <p:spPr bwMode="auto">
          <a:xfrm>
            <a:off x="1"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Voice Authentication Technology - Aware Biometrics Software">
            <a:extLst>
              <a:ext uri="{FF2B5EF4-FFF2-40B4-BE49-F238E27FC236}">
                <a16:creationId xmlns:a16="http://schemas.microsoft.com/office/drawing/2014/main" id="{3ED861C5-B309-4A1B-BC7F-ED58980540A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5514" r="-2" b="-2"/>
          <a:stretch/>
        </p:blipFill>
        <p:spPr bwMode="auto">
          <a:xfrm>
            <a:off x="6092952" y="3429000"/>
            <a:ext cx="6099048"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41E1D2D4-B233-4DE6-8E33-53B0F028F75C}"/>
              </a:ext>
            </a:extLst>
          </p:cNvPr>
          <p:cNvSpPr>
            <a:spLocks noGrp="1"/>
          </p:cNvSpPr>
          <p:nvPr>
            <p:ph type="sldNum" sz="quarter" idx="12"/>
          </p:nvPr>
        </p:nvSpPr>
        <p:spPr>
          <a:xfrm>
            <a:off x="8610600" y="6356350"/>
            <a:ext cx="2743200" cy="365125"/>
          </a:xfrm>
        </p:spPr>
        <p:txBody>
          <a:bodyPr>
            <a:normAutofit/>
          </a:bodyPr>
          <a:lstStyle/>
          <a:p>
            <a:pPr>
              <a:spcAft>
                <a:spcPts val="600"/>
              </a:spcAft>
            </a:pPr>
            <a:fld id="{188DB3B1-8416-4DB6-88EA-4338126FF5D2}" type="slidenum">
              <a:rPr lang="en-US">
                <a:solidFill>
                  <a:srgbClr val="FFFFFF"/>
                </a:solidFill>
              </a:rPr>
              <a:pPr>
                <a:spcAft>
                  <a:spcPts val="600"/>
                </a:spcAft>
              </a:pPr>
              <a:t>3</a:t>
            </a:fld>
            <a:endParaRPr lang="en-US">
              <a:solidFill>
                <a:srgbClr val="FFFFFF"/>
              </a:solidFill>
            </a:endParaRPr>
          </a:p>
        </p:txBody>
      </p:sp>
      <p:sp>
        <p:nvSpPr>
          <p:cNvPr id="7" name="TextBox 6">
            <a:extLst>
              <a:ext uri="{FF2B5EF4-FFF2-40B4-BE49-F238E27FC236}">
                <a16:creationId xmlns:a16="http://schemas.microsoft.com/office/drawing/2014/main" id="{9BC2644B-E1C4-4C2A-8783-E7BDB6DE5315}"/>
              </a:ext>
            </a:extLst>
          </p:cNvPr>
          <p:cNvSpPr txBox="1"/>
          <p:nvPr/>
        </p:nvSpPr>
        <p:spPr>
          <a:xfrm>
            <a:off x="6092952" y="3086101"/>
            <a:ext cx="6099048" cy="342899"/>
          </a:xfrm>
          <a:prstGeom prst="rect">
            <a:avLst/>
          </a:prstGeom>
          <a:solidFill>
            <a:srgbClr val="000000">
              <a:alpha val="50000"/>
            </a:srgbClr>
          </a:solidFill>
          <a:ln>
            <a:noFill/>
          </a:ln>
        </p:spPr>
        <p:txBody>
          <a:bodyPr wrap="square" rtlCol="0">
            <a:noAutofit/>
          </a:bodyPr>
          <a:lstStyle/>
          <a:p>
            <a:pPr algn="ctr">
              <a:spcAft>
                <a:spcPts val="600"/>
              </a:spcAft>
            </a:pPr>
            <a:r>
              <a:rPr lang="en-US" sz="1300" b="1">
                <a:solidFill>
                  <a:srgbClr val="FFFFFF"/>
                </a:solidFill>
              </a:rPr>
              <a:t>Facial Recognition</a:t>
            </a:r>
          </a:p>
        </p:txBody>
      </p:sp>
      <p:sp>
        <p:nvSpPr>
          <p:cNvPr id="8" name="TextBox 7">
            <a:extLst>
              <a:ext uri="{FF2B5EF4-FFF2-40B4-BE49-F238E27FC236}">
                <a16:creationId xmlns:a16="http://schemas.microsoft.com/office/drawing/2014/main" id="{3098AE1F-1E7E-4C76-A4F5-1BE03BEA7E5D}"/>
              </a:ext>
            </a:extLst>
          </p:cNvPr>
          <p:cNvSpPr txBox="1"/>
          <p:nvPr/>
        </p:nvSpPr>
        <p:spPr>
          <a:xfrm>
            <a:off x="6092952" y="6515100"/>
            <a:ext cx="6099048" cy="342900"/>
          </a:xfrm>
          <a:prstGeom prst="rect">
            <a:avLst/>
          </a:prstGeom>
          <a:solidFill>
            <a:srgbClr val="000000">
              <a:alpha val="50000"/>
            </a:srgbClr>
          </a:solidFill>
          <a:ln>
            <a:noFill/>
          </a:ln>
        </p:spPr>
        <p:txBody>
          <a:bodyPr wrap="square" rtlCol="0">
            <a:noAutofit/>
          </a:bodyPr>
          <a:lstStyle/>
          <a:p>
            <a:pPr algn="ctr">
              <a:spcAft>
                <a:spcPts val="600"/>
              </a:spcAft>
            </a:pPr>
            <a:r>
              <a:rPr lang="en-US" sz="1300" b="1">
                <a:solidFill>
                  <a:srgbClr val="FFFFFF"/>
                </a:solidFill>
              </a:rPr>
              <a:t>Speaker Recognition</a:t>
            </a:r>
          </a:p>
        </p:txBody>
      </p:sp>
      <p:sp>
        <p:nvSpPr>
          <p:cNvPr id="9" name="TextBox 8">
            <a:extLst>
              <a:ext uri="{FF2B5EF4-FFF2-40B4-BE49-F238E27FC236}">
                <a16:creationId xmlns:a16="http://schemas.microsoft.com/office/drawing/2014/main" id="{61A80810-D436-49E1-9B02-C871C36A4B88}"/>
              </a:ext>
            </a:extLst>
          </p:cNvPr>
          <p:cNvSpPr txBox="1"/>
          <p:nvPr/>
        </p:nvSpPr>
        <p:spPr>
          <a:xfrm>
            <a:off x="1" y="3086101"/>
            <a:ext cx="6099048" cy="342899"/>
          </a:xfrm>
          <a:prstGeom prst="rect">
            <a:avLst/>
          </a:prstGeom>
          <a:solidFill>
            <a:srgbClr val="000000">
              <a:alpha val="50000"/>
            </a:srgbClr>
          </a:solidFill>
          <a:ln>
            <a:noFill/>
          </a:ln>
        </p:spPr>
        <p:txBody>
          <a:bodyPr wrap="square" rtlCol="0">
            <a:noAutofit/>
          </a:bodyPr>
          <a:lstStyle/>
          <a:p>
            <a:pPr algn="ctr">
              <a:spcAft>
                <a:spcPts val="600"/>
              </a:spcAft>
            </a:pPr>
            <a:r>
              <a:rPr lang="en-US" sz="1300" b="1">
                <a:solidFill>
                  <a:srgbClr val="FFFFFF"/>
                </a:solidFill>
              </a:rPr>
              <a:t>Geofencing</a:t>
            </a:r>
          </a:p>
        </p:txBody>
      </p:sp>
      <p:sp>
        <p:nvSpPr>
          <p:cNvPr id="10" name="TextBox 9">
            <a:extLst>
              <a:ext uri="{FF2B5EF4-FFF2-40B4-BE49-F238E27FC236}">
                <a16:creationId xmlns:a16="http://schemas.microsoft.com/office/drawing/2014/main" id="{EFE4A811-5EA0-4157-8D26-9DF518F5478E}"/>
              </a:ext>
            </a:extLst>
          </p:cNvPr>
          <p:cNvSpPr txBox="1"/>
          <p:nvPr/>
        </p:nvSpPr>
        <p:spPr>
          <a:xfrm>
            <a:off x="1" y="6515100"/>
            <a:ext cx="6099048" cy="342900"/>
          </a:xfrm>
          <a:prstGeom prst="rect">
            <a:avLst/>
          </a:prstGeom>
          <a:solidFill>
            <a:srgbClr val="000000">
              <a:alpha val="50000"/>
            </a:srgbClr>
          </a:solidFill>
          <a:ln>
            <a:noFill/>
          </a:ln>
        </p:spPr>
        <p:txBody>
          <a:bodyPr wrap="square" rtlCol="0">
            <a:noAutofit/>
          </a:bodyPr>
          <a:lstStyle/>
          <a:p>
            <a:pPr algn="ctr">
              <a:spcAft>
                <a:spcPts val="600"/>
              </a:spcAft>
            </a:pPr>
            <a:r>
              <a:rPr lang="en-US" sz="1300" b="1">
                <a:solidFill>
                  <a:srgbClr val="FFFFFF"/>
                </a:solidFill>
              </a:rPr>
              <a:t>Predictive Algorithms</a:t>
            </a:r>
          </a:p>
        </p:txBody>
      </p:sp>
    </p:spTree>
    <p:custDataLst>
      <p:tags r:id="rId1"/>
    </p:custDataLst>
    <p:extLst>
      <p:ext uri="{BB962C8B-B14F-4D97-AF65-F5344CB8AC3E}">
        <p14:creationId xmlns:p14="http://schemas.microsoft.com/office/powerpoint/2010/main" val="1091180041"/>
      </p:ext>
    </p:extLst>
  </p:cSld>
  <p:clrMapOvr>
    <a:masterClrMapping/>
  </p:clrMapOvr>
  <mc:AlternateContent xmlns:mc="http://schemas.openxmlformats.org/markup-compatibility/2006" xmlns:p14="http://schemas.microsoft.com/office/powerpoint/2010/main">
    <mc:Choice Requires="p14">
      <p:transition spd="slow" p14:dur="2000" advTm="17739"/>
    </mc:Choice>
    <mc:Fallback xmlns="">
      <p:transition spd="slow" advTm="1773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AF6107-AC2F-4B8B-AA34-4733872EA14B}"/>
              </a:ext>
            </a:extLst>
          </p:cNvPr>
          <p:cNvSpPr>
            <a:spLocks noGrp="1"/>
          </p:cNvSpPr>
          <p:nvPr>
            <p:ph idx="1"/>
          </p:nvPr>
        </p:nvSpPr>
        <p:spPr>
          <a:xfrm>
            <a:off x="1994486" y="1591652"/>
            <a:ext cx="8203028" cy="4351338"/>
          </a:xfrm>
        </p:spPr>
        <p:txBody>
          <a:bodyPr>
            <a:normAutofit/>
          </a:bodyPr>
          <a:lstStyle/>
          <a:p>
            <a:pPr marL="0" indent="0" algn="just">
              <a:buNone/>
            </a:pPr>
            <a:r>
              <a:rPr lang="en-US" sz="4400" dirty="0">
                <a:solidFill>
                  <a:schemeClr val="bg1"/>
                </a:solidFill>
                <a:latin typeface="Bahnschrift Condensed" panose="020B0502040204020203" pitchFamily="34" charset="0"/>
              </a:rPr>
              <a:t>Concern for man and his fate must always form the chief interest of all technical endeavors. Never forget this in the midst of your diagrams and equations.</a:t>
            </a:r>
          </a:p>
        </p:txBody>
      </p:sp>
      <p:sp>
        <p:nvSpPr>
          <p:cNvPr id="4" name="Slide Number Placeholder 3">
            <a:extLst>
              <a:ext uri="{FF2B5EF4-FFF2-40B4-BE49-F238E27FC236}">
                <a16:creationId xmlns:a16="http://schemas.microsoft.com/office/drawing/2014/main" id="{C8738CFC-4025-4591-97A1-477F13DAE1D6}"/>
              </a:ext>
            </a:extLst>
          </p:cNvPr>
          <p:cNvSpPr>
            <a:spLocks noGrp="1"/>
          </p:cNvSpPr>
          <p:nvPr>
            <p:ph type="sldNum" sz="quarter" idx="12"/>
          </p:nvPr>
        </p:nvSpPr>
        <p:spPr/>
        <p:txBody>
          <a:bodyPr/>
          <a:lstStyle/>
          <a:p>
            <a:fld id="{ED2CF7B8-C702-46AF-87BE-3F9DFE9DF831}" type="slidenum">
              <a:rPr lang="en-US" smtClean="0">
                <a:solidFill>
                  <a:schemeClr val="bg1"/>
                </a:solidFill>
                <a:latin typeface="Bahnschrift Condensed" panose="020B0502040204020203" pitchFamily="34" charset="0"/>
              </a:rPr>
              <a:t>30</a:t>
            </a:fld>
            <a:endParaRPr lang="en-US">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1C9DAECF-58CB-4024-920E-D5DFF6EE2589}"/>
              </a:ext>
            </a:extLst>
          </p:cNvPr>
          <p:cNvSpPr txBox="1"/>
          <p:nvPr/>
        </p:nvSpPr>
        <p:spPr>
          <a:xfrm>
            <a:off x="0" y="6413182"/>
            <a:ext cx="2489982" cy="369332"/>
          </a:xfrm>
          <a:prstGeom prst="rect">
            <a:avLst/>
          </a:prstGeom>
          <a:noFill/>
        </p:spPr>
        <p:txBody>
          <a:bodyPr wrap="square" rtlCol="0">
            <a:spAutoFit/>
          </a:bodyPr>
          <a:lstStyle/>
          <a:p>
            <a:r>
              <a:rPr lang="en-US" b="0" i="0" dirty="0">
                <a:solidFill>
                  <a:schemeClr val="bg1"/>
                </a:solidFill>
                <a:effectLst/>
                <a:latin typeface="Bahnschrift Condensed" panose="020B0502040204020203" pitchFamily="34" charset="0"/>
              </a:rPr>
              <a:t>(New York Times, 1931) </a:t>
            </a:r>
            <a:endParaRPr lang="en-US" dirty="0">
              <a:solidFill>
                <a:schemeClr val="bg1"/>
              </a:solidFill>
              <a:latin typeface="Bahnschrift Condensed" panose="020B0502040204020203" pitchFamily="34" charset="0"/>
            </a:endParaRPr>
          </a:p>
        </p:txBody>
      </p:sp>
      <p:sp>
        <p:nvSpPr>
          <p:cNvPr id="6" name="TextBox 5">
            <a:extLst>
              <a:ext uri="{FF2B5EF4-FFF2-40B4-BE49-F238E27FC236}">
                <a16:creationId xmlns:a16="http://schemas.microsoft.com/office/drawing/2014/main" id="{B4AC27A5-CA29-4C41-9E65-2D7DD376F42B}"/>
              </a:ext>
            </a:extLst>
          </p:cNvPr>
          <p:cNvSpPr txBox="1"/>
          <p:nvPr/>
        </p:nvSpPr>
        <p:spPr>
          <a:xfrm>
            <a:off x="6714664" y="4760189"/>
            <a:ext cx="3248005" cy="769441"/>
          </a:xfrm>
          <a:prstGeom prst="rect">
            <a:avLst/>
          </a:prstGeom>
          <a:noFill/>
        </p:spPr>
        <p:txBody>
          <a:bodyPr wrap="none" rtlCol="0">
            <a:spAutoFit/>
          </a:bodyPr>
          <a:lstStyle/>
          <a:p>
            <a:r>
              <a:rPr lang="en-US" sz="4400" b="1" dirty="0">
                <a:solidFill>
                  <a:schemeClr val="bg1"/>
                </a:solidFill>
                <a:latin typeface="Bahnschrift Condensed" panose="020B0502040204020203" pitchFamily="34" charset="0"/>
              </a:rPr>
              <a:t>- Albert Einstein</a:t>
            </a:r>
          </a:p>
        </p:txBody>
      </p:sp>
    </p:spTree>
    <p:extLst>
      <p:ext uri="{BB962C8B-B14F-4D97-AF65-F5344CB8AC3E}">
        <p14:creationId xmlns:p14="http://schemas.microsoft.com/office/powerpoint/2010/main" val="9048003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478EC5-4CB7-4CB9-9F2F-5D471B505976}"/>
              </a:ext>
            </a:extLst>
          </p:cNvPr>
          <p:cNvSpPr>
            <a:spLocks noGrp="1"/>
          </p:cNvSpPr>
          <p:nvPr>
            <p:ph type="title"/>
          </p:nvPr>
        </p:nvSpPr>
        <p:spPr>
          <a:xfrm>
            <a:off x="309880" y="136525"/>
            <a:ext cx="10515600" cy="1325563"/>
          </a:xfrm>
        </p:spPr>
        <p:txBody>
          <a:bodyPr/>
          <a:lstStyle/>
          <a:p>
            <a:r>
              <a:rPr lang="en-US" dirty="0">
                <a:latin typeface="Bahnschrift Condensed" panose="020B0502040204020203" pitchFamily="34" charset="0"/>
              </a:rPr>
              <a:t>References</a:t>
            </a:r>
          </a:p>
        </p:txBody>
      </p:sp>
      <p:sp>
        <p:nvSpPr>
          <p:cNvPr id="4" name="Content Placeholder 3">
            <a:extLst>
              <a:ext uri="{FF2B5EF4-FFF2-40B4-BE49-F238E27FC236}">
                <a16:creationId xmlns:a16="http://schemas.microsoft.com/office/drawing/2014/main" id="{D51FC423-33D7-47F2-BC90-6FF39A191A47}"/>
              </a:ext>
            </a:extLst>
          </p:cNvPr>
          <p:cNvSpPr>
            <a:spLocks noGrp="1"/>
          </p:cNvSpPr>
          <p:nvPr>
            <p:ph idx="1"/>
          </p:nvPr>
        </p:nvSpPr>
        <p:spPr>
          <a:xfrm>
            <a:off x="309880" y="1363850"/>
            <a:ext cx="11572240" cy="4992500"/>
          </a:xfrm>
        </p:spPr>
        <p:txBody>
          <a:bodyPr>
            <a:noAutofit/>
          </a:bodyPr>
          <a:lstStyle/>
          <a:p>
            <a:pPr marL="514350" indent="-514350">
              <a:lnSpc>
                <a:spcPct val="100000"/>
              </a:lnSpc>
              <a:spcAft>
                <a:spcPts val="200"/>
              </a:spcAft>
              <a:buFont typeface="+mj-lt"/>
              <a:buAutoNum type="arabicPeriod"/>
            </a:pPr>
            <a:r>
              <a:rPr lang="en-US" sz="1200" dirty="0">
                <a:effectLst/>
                <a:latin typeface="Bahnschrift Light Condensed" panose="020B0502040204020203" pitchFamily="34" charset="0"/>
              </a:rPr>
              <a:t>Allen, G. E. (1986). The Eugenics Record Office at Cold Spring Harbor, 1910-1940: An Essay in Institutional History. </a:t>
            </a:r>
            <a:r>
              <a:rPr lang="en-US" sz="1200" i="1" dirty="0">
                <a:effectLst/>
                <a:latin typeface="Bahnschrift Light Condensed" panose="020B0502040204020203" pitchFamily="34" charset="0"/>
              </a:rPr>
              <a:t>Osiris</a:t>
            </a:r>
            <a:r>
              <a:rPr lang="en-US" sz="1200" dirty="0">
                <a:effectLst/>
                <a:latin typeface="Bahnschrift Light Condensed" panose="020B0502040204020203" pitchFamily="34" charset="0"/>
              </a:rPr>
              <a:t>, </a:t>
            </a:r>
            <a:r>
              <a:rPr lang="en-US" sz="1200" i="1" dirty="0">
                <a:effectLst/>
                <a:latin typeface="Bahnschrift Light Condensed" panose="020B0502040204020203" pitchFamily="34" charset="0"/>
              </a:rPr>
              <a:t>2</a:t>
            </a:r>
            <a:r>
              <a:rPr lang="en-US" sz="1200" dirty="0">
                <a:effectLst/>
                <a:latin typeface="Bahnschrift Light Condensed" panose="020B0502040204020203" pitchFamily="34" charset="0"/>
              </a:rPr>
              <a:t>, 225–264. </a:t>
            </a:r>
            <a:r>
              <a:rPr lang="en-US" sz="1200" dirty="0">
                <a:effectLst/>
                <a:latin typeface="Bahnschrift Light Condensed" panose="020B0502040204020203" pitchFamily="34" charset="0"/>
                <a:hlinkClick r:id="rId3"/>
              </a:rPr>
              <a:t>https://doi.org/10.1086/368657</a:t>
            </a:r>
            <a:endParaRPr lang="en-US" sz="1200" dirty="0">
              <a:effectLst/>
              <a:latin typeface="Bahnschrift Light Condensed" panose="020B0502040204020203" pitchFamily="34" charset="0"/>
            </a:endParaRPr>
          </a:p>
          <a:p>
            <a:pPr marL="514350" indent="-514350">
              <a:lnSpc>
                <a:spcPct val="100000"/>
              </a:lnSpc>
              <a:spcAft>
                <a:spcPts val="200"/>
              </a:spcAft>
              <a:buFont typeface="+mj-lt"/>
              <a:buAutoNum type="arabicPeriod"/>
            </a:pPr>
            <a:r>
              <a:rPr lang="en-US" sz="1200" dirty="0">
                <a:effectLst/>
                <a:latin typeface="Bahnschrift Light Condensed" panose="020B0502040204020203" pitchFamily="34" charset="0"/>
              </a:rPr>
              <a:t>Davis, L. K. (n.d.). </a:t>
            </a:r>
            <a:r>
              <a:rPr lang="en-US" sz="1200" i="1" dirty="0">
                <a:effectLst/>
                <a:latin typeface="Bahnschrift Light Condensed" panose="020B0502040204020203" pitchFamily="34" charset="0"/>
              </a:rPr>
              <a:t>Human Genetics Needs an Antiracism Plan</a:t>
            </a:r>
            <a:r>
              <a:rPr lang="en-US" sz="1200" dirty="0">
                <a:effectLst/>
                <a:latin typeface="Bahnschrift Light Condensed" panose="020B0502040204020203" pitchFamily="34" charset="0"/>
              </a:rPr>
              <a:t>. Scientific American. Retrieved May 2, 2021, from </a:t>
            </a:r>
            <a:r>
              <a:rPr lang="en-US" sz="1200" dirty="0">
                <a:effectLst/>
                <a:latin typeface="Bahnschrift Light Condensed" panose="020B0502040204020203" pitchFamily="34" charset="0"/>
                <a:hlinkClick r:id="rId4"/>
              </a:rPr>
              <a:t>https://www.scientificamerican.com/article/human-genetics-needs-an-antiracism-plan/</a:t>
            </a:r>
            <a:endParaRPr lang="en-US" sz="1200" dirty="0">
              <a:effectLst/>
              <a:latin typeface="Bahnschrift Light Condensed" panose="020B0502040204020203" pitchFamily="34" charset="0"/>
            </a:endParaRPr>
          </a:p>
          <a:p>
            <a:pPr marL="514350" indent="-514350">
              <a:lnSpc>
                <a:spcPct val="100000"/>
              </a:lnSpc>
              <a:spcAft>
                <a:spcPts val="200"/>
              </a:spcAft>
              <a:buFont typeface="+mj-lt"/>
              <a:buAutoNum type="arabicPeriod"/>
            </a:pPr>
            <a:r>
              <a:rPr lang="en-US" sz="1200" dirty="0" err="1">
                <a:effectLst/>
                <a:latin typeface="Bahnschrift Light Condensed" panose="020B0502040204020203" pitchFamily="34" charset="0"/>
              </a:rPr>
              <a:t>Elderbroom</a:t>
            </a:r>
            <a:r>
              <a:rPr lang="en-US" sz="1200" dirty="0">
                <a:effectLst/>
                <a:latin typeface="Bahnschrift Light Condensed" panose="020B0502040204020203" pitchFamily="34" charset="0"/>
              </a:rPr>
              <a:t>, B., Bennett, L., Gong, S., Rose, F., &amp; Towns, Z. (2018). </a:t>
            </a:r>
            <a:r>
              <a:rPr lang="en-US" sz="1200" i="1" dirty="0">
                <a:effectLst/>
                <a:latin typeface="Bahnschrift Light Condensed" panose="020B0502040204020203" pitchFamily="34" charset="0"/>
              </a:rPr>
              <a:t>Every Second: The Impact of the Incarceration Crisis on America’s Families</a:t>
            </a:r>
            <a:r>
              <a:rPr lang="en-US" sz="1200" dirty="0">
                <a:effectLst/>
                <a:latin typeface="Bahnschrift Light Condensed" panose="020B0502040204020203" pitchFamily="34" charset="0"/>
              </a:rPr>
              <a:t> (p. 54). FWD.us. </a:t>
            </a:r>
            <a:r>
              <a:rPr lang="en-US" sz="1200" dirty="0">
                <a:effectLst/>
                <a:latin typeface="Bahnschrift Light Condensed" panose="020B0502040204020203" pitchFamily="34" charset="0"/>
                <a:hlinkClick r:id="rId5"/>
              </a:rPr>
              <a:t>https://everysecond.fwd.us/downloads/EverySecond.fwd.us.pdf</a:t>
            </a:r>
            <a:endParaRPr lang="en-US" sz="1200" dirty="0">
              <a:effectLst/>
              <a:latin typeface="Bahnschrift Light Condensed" panose="020B0502040204020203" pitchFamily="34" charset="0"/>
            </a:endParaRPr>
          </a:p>
          <a:p>
            <a:pPr marL="514350" indent="-514350">
              <a:lnSpc>
                <a:spcPct val="100000"/>
              </a:lnSpc>
              <a:spcBef>
                <a:spcPts val="0"/>
              </a:spcBef>
              <a:spcAft>
                <a:spcPts val="200"/>
              </a:spcAft>
              <a:buFont typeface="+mj-lt"/>
              <a:buAutoNum type="arabicPeriod"/>
            </a:pPr>
            <a:r>
              <a:rPr lang="en-US" sz="1200" dirty="0">
                <a:effectLst/>
                <a:latin typeface="Bahnschrift Light Condensed" panose="020B0502040204020203" pitchFamily="34" charset="0"/>
              </a:rPr>
              <a:t>Garland, D. (2001). </a:t>
            </a:r>
            <a:r>
              <a:rPr lang="en-US" sz="1200" i="1" dirty="0">
                <a:effectLst/>
                <a:latin typeface="Bahnschrift Light Condensed" panose="020B0502040204020203" pitchFamily="34" charset="0"/>
              </a:rPr>
              <a:t>The culture of control: Crime and social order in contemporary society</a:t>
            </a:r>
            <a:r>
              <a:rPr lang="en-US" sz="1200" dirty="0">
                <a:effectLst/>
                <a:latin typeface="Bahnschrift Light Condensed" panose="020B0502040204020203" pitchFamily="34" charset="0"/>
              </a:rPr>
              <a:t>. University of Chicago Press.</a:t>
            </a:r>
          </a:p>
          <a:p>
            <a:pPr marL="514350" indent="-514350">
              <a:lnSpc>
                <a:spcPct val="100000"/>
              </a:lnSpc>
              <a:spcBef>
                <a:spcPts val="0"/>
              </a:spcBef>
              <a:spcAft>
                <a:spcPts val="200"/>
              </a:spcAft>
              <a:buFont typeface="+mj-lt"/>
              <a:buAutoNum type="arabicPeriod"/>
            </a:pPr>
            <a:r>
              <a:rPr lang="en-US" sz="1200" dirty="0">
                <a:effectLst/>
                <a:latin typeface="Bahnschrift Light Condensed" panose="020B0502040204020203" pitchFamily="34" charset="0"/>
              </a:rPr>
              <a:t>Hanna, K. E. (1995). The Ethical, Legal, and Social Implications Program of the National Center for Human Genome Research: A Missed Opportunity? In R. E. Bulger, B. E. Meyer, &amp; H. V. </a:t>
            </a:r>
            <a:r>
              <a:rPr lang="en-US" sz="1200" dirty="0" err="1">
                <a:effectLst/>
                <a:latin typeface="Bahnschrift Light Condensed" panose="020B0502040204020203" pitchFamily="34" charset="0"/>
              </a:rPr>
              <a:t>Fineberg</a:t>
            </a:r>
            <a:r>
              <a:rPr lang="en-US" sz="1200" dirty="0">
                <a:effectLst/>
                <a:latin typeface="Bahnschrift Light Condensed" panose="020B0502040204020203" pitchFamily="34" charset="0"/>
              </a:rPr>
              <a:t> (Eds.), </a:t>
            </a:r>
            <a:r>
              <a:rPr lang="en-US" sz="1200" i="1" dirty="0">
                <a:effectLst/>
                <a:latin typeface="Bahnschrift Light Condensed" panose="020B0502040204020203" pitchFamily="34" charset="0"/>
              </a:rPr>
              <a:t>Society’s Choices: Social and Ethical Decision Making in Biomedicine</a:t>
            </a:r>
            <a:r>
              <a:rPr lang="en-US" sz="1200" dirty="0">
                <a:effectLst/>
                <a:latin typeface="Bahnschrift Light Condensed" panose="020B0502040204020203" pitchFamily="34" charset="0"/>
              </a:rPr>
              <a:t>. National Academies Press.</a:t>
            </a:r>
          </a:p>
          <a:p>
            <a:pPr marL="514350" indent="-514350">
              <a:lnSpc>
                <a:spcPct val="100000"/>
              </a:lnSpc>
              <a:spcAft>
                <a:spcPts val="200"/>
              </a:spcAft>
              <a:buFont typeface="+mj-lt"/>
              <a:buAutoNum type="arabicPeriod"/>
            </a:pPr>
            <a:r>
              <a:rPr lang="en-US" sz="1200" dirty="0">
                <a:effectLst/>
                <a:latin typeface="Bahnschrift Light Condensed" panose="020B0502040204020203" pitchFamily="34" charset="0"/>
              </a:rPr>
              <a:t>James, D. J. (2004). </a:t>
            </a:r>
            <a:r>
              <a:rPr lang="en-US" sz="1200" i="1" dirty="0">
                <a:effectLst/>
                <a:latin typeface="Bahnschrift Light Condensed" panose="020B0502040204020203" pitchFamily="34" charset="0"/>
              </a:rPr>
              <a:t>Profile of Jail Inmates, 2002</a:t>
            </a:r>
            <a:r>
              <a:rPr lang="en-US" sz="1200" dirty="0">
                <a:effectLst/>
                <a:latin typeface="Bahnschrift Light Condensed" panose="020B0502040204020203" pitchFamily="34" charset="0"/>
              </a:rPr>
              <a:t> (p. 12). Bureau of Justice Statistics, Office of Justice Programs, U.S. Department of Justice.</a:t>
            </a:r>
          </a:p>
          <a:p>
            <a:pPr marL="514350" indent="-514350">
              <a:lnSpc>
                <a:spcPct val="100000"/>
              </a:lnSpc>
              <a:spcAft>
                <a:spcPts val="200"/>
              </a:spcAft>
              <a:buFont typeface="+mj-lt"/>
              <a:buAutoNum type="arabicPeriod"/>
            </a:pPr>
            <a:r>
              <a:rPr lang="en-US" sz="1200" dirty="0" err="1">
                <a:effectLst/>
                <a:latin typeface="Bahnschrift Light Condensed" panose="020B0502040204020203" pitchFamily="34" charset="0"/>
              </a:rPr>
              <a:t>Juengst</a:t>
            </a:r>
            <a:r>
              <a:rPr lang="en-US" sz="1200" dirty="0">
                <a:effectLst/>
                <a:latin typeface="Bahnschrift Light Condensed" panose="020B0502040204020203" pitchFamily="34" charset="0"/>
              </a:rPr>
              <a:t>, E. T. (1996). Self-Critical Federal Science? The Ethics Experiment within the U.S. Human Genome Project. </a:t>
            </a:r>
            <a:r>
              <a:rPr lang="en-US" sz="1200" i="1" dirty="0">
                <a:effectLst/>
                <a:latin typeface="Bahnschrift Light Condensed" panose="020B0502040204020203" pitchFamily="34" charset="0"/>
              </a:rPr>
              <a:t>Social Philosophy and Policy</a:t>
            </a:r>
            <a:r>
              <a:rPr lang="en-US" sz="1200" dirty="0">
                <a:effectLst/>
                <a:latin typeface="Bahnschrift Light Condensed" panose="020B0502040204020203" pitchFamily="34" charset="0"/>
              </a:rPr>
              <a:t>, </a:t>
            </a:r>
            <a:r>
              <a:rPr lang="en-US" sz="1200" i="1" dirty="0">
                <a:effectLst/>
                <a:latin typeface="Bahnschrift Light Condensed" panose="020B0502040204020203" pitchFamily="34" charset="0"/>
              </a:rPr>
              <a:t>13</a:t>
            </a:r>
            <a:r>
              <a:rPr lang="en-US" sz="1200" dirty="0">
                <a:effectLst/>
                <a:latin typeface="Bahnschrift Light Condensed" panose="020B0502040204020203" pitchFamily="34" charset="0"/>
              </a:rPr>
              <a:t>(2), 63–95. </a:t>
            </a:r>
            <a:r>
              <a:rPr lang="en-US" sz="1200" dirty="0">
                <a:effectLst/>
                <a:latin typeface="Bahnschrift Light Condensed" panose="020B0502040204020203" pitchFamily="34" charset="0"/>
                <a:hlinkClick r:id="rId6"/>
              </a:rPr>
              <a:t>https://doi.org/10.1017/S0265052500003460</a:t>
            </a:r>
            <a:endParaRPr lang="en-US" sz="1200" dirty="0">
              <a:effectLst/>
              <a:latin typeface="Bahnschrift Light Condensed" panose="020B0502040204020203" pitchFamily="34" charset="0"/>
            </a:endParaRPr>
          </a:p>
          <a:p>
            <a:pPr marL="514350" indent="-514350">
              <a:lnSpc>
                <a:spcPct val="100000"/>
              </a:lnSpc>
              <a:spcAft>
                <a:spcPts val="200"/>
              </a:spcAft>
              <a:buFont typeface="+mj-lt"/>
              <a:buAutoNum type="arabicPeriod"/>
            </a:pPr>
            <a:r>
              <a:rPr lang="en-US" sz="1200" dirty="0" err="1">
                <a:effectLst/>
                <a:latin typeface="Bahnschrift Light Condensed" panose="020B0502040204020203" pitchFamily="34" charset="0"/>
              </a:rPr>
              <a:t>Krisch</a:t>
            </a:r>
            <a:r>
              <a:rPr lang="en-US" sz="1200" dirty="0">
                <a:effectLst/>
                <a:latin typeface="Bahnschrift Light Condensed" panose="020B0502040204020203" pitchFamily="34" charset="0"/>
              </a:rPr>
              <a:t>, J. A. (2014, October 13). When Racism Was a Science. </a:t>
            </a:r>
            <a:r>
              <a:rPr lang="en-US" sz="1200" i="1" dirty="0">
                <a:effectLst/>
                <a:latin typeface="Bahnschrift Light Condensed" panose="020B0502040204020203" pitchFamily="34" charset="0"/>
              </a:rPr>
              <a:t>The New York Times</a:t>
            </a:r>
            <a:r>
              <a:rPr lang="en-US" sz="1200" dirty="0">
                <a:effectLst/>
                <a:latin typeface="Bahnschrift Light Condensed" panose="020B0502040204020203" pitchFamily="34" charset="0"/>
              </a:rPr>
              <a:t>. </a:t>
            </a:r>
            <a:r>
              <a:rPr lang="en-US" sz="1200" dirty="0">
                <a:effectLst/>
                <a:latin typeface="Bahnschrift Light Condensed" panose="020B0502040204020203" pitchFamily="34" charset="0"/>
                <a:hlinkClick r:id="rId7"/>
              </a:rPr>
              <a:t>https://www.nytimes.com/2014/10/14/science/haunted-files-the-eugenics-record-office-recreates-a-dark-time-in-a-laboratorys-past.html</a:t>
            </a:r>
            <a:endParaRPr lang="en-US" sz="1200" dirty="0">
              <a:effectLst/>
              <a:latin typeface="Bahnschrift Light Condensed" panose="020B0502040204020203" pitchFamily="34" charset="0"/>
            </a:endParaRPr>
          </a:p>
          <a:p>
            <a:pPr marL="514350" indent="-514350">
              <a:lnSpc>
                <a:spcPct val="100000"/>
              </a:lnSpc>
              <a:spcAft>
                <a:spcPts val="200"/>
              </a:spcAft>
              <a:buFont typeface="+mj-lt"/>
              <a:buAutoNum type="arabicPeriod"/>
            </a:pPr>
            <a:r>
              <a:rPr lang="en-US" sz="1200" dirty="0">
                <a:effectLst/>
                <a:latin typeface="Bahnschrift Light Condensed" panose="020B0502040204020203" pitchFamily="34" charset="0"/>
              </a:rPr>
              <a:t>Liberty, A. (2015). Defending the Black Sheep of the Forensic DNA Family: The Case for Implementing Familial DNA Searches in Minnesota. </a:t>
            </a:r>
            <a:r>
              <a:rPr lang="en-US" sz="1200" i="1" dirty="0">
                <a:effectLst/>
                <a:latin typeface="Bahnschrift Light Condensed" panose="020B0502040204020203" pitchFamily="34" charset="0"/>
              </a:rPr>
              <a:t>Hamline Law Review</a:t>
            </a:r>
            <a:r>
              <a:rPr lang="en-US" sz="1200" dirty="0">
                <a:effectLst/>
                <a:latin typeface="Bahnschrift Light Condensed" panose="020B0502040204020203" pitchFamily="34" charset="0"/>
              </a:rPr>
              <a:t>, </a:t>
            </a:r>
            <a:r>
              <a:rPr lang="en-US" sz="1200" i="1" dirty="0">
                <a:effectLst/>
                <a:latin typeface="Bahnschrift Light Condensed" panose="020B0502040204020203" pitchFamily="34" charset="0"/>
              </a:rPr>
              <a:t>38</a:t>
            </a:r>
            <a:r>
              <a:rPr lang="en-US" sz="1200" dirty="0">
                <a:effectLst/>
                <a:latin typeface="Bahnschrift Light Condensed" panose="020B0502040204020203" pitchFamily="34" charset="0"/>
              </a:rPr>
              <a:t>, 52.</a:t>
            </a:r>
          </a:p>
          <a:p>
            <a:pPr marL="514350" indent="-514350">
              <a:lnSpc>
                <a:spcPct val="100000"/>
              </a:lnSpc>
              <a:spcAft>
                <a:spcPts val="200"/>
              </a:spcAft>
              <a:buFont typeface="+mj-lt"/>
              <a:buAutoNum type="arabicPeriod"/>
            </a:pPr>
            <a:r>
              <a:rPr lang="en-US" sz="1200" dirty="0">
                <a:effectLst/>
                <a:latin typeface="Bahnschrift Light Condensed" panose="020B0502040204020203" pitchFamily="34" charset="0"/>
              </a:rPr>
              <a:t>McEwen, J. E., Boyer, J. T., Sun, K. Y., Rothenberg, K. H., Lockhart, N. C., &amp; Guyer, M. S. (2014). The Ethical, Legal, and Social Implications Program of the National Human Genome Research Institute: Reflections on an Ongoing Experiment. </a:t>
            </a:r>
            <a:r>
              <a:rPr lang="en-US" sz="1200" i="1" dirty="0">
                <a:effectLst/>
                <a:latin typeface="Bahnschrift Light Condensed" panose="020B0502040204020203" pitchFamily="34" charset="0"/>
              </a:rPr>
              <a:t>Annual Review of Genomics and Human Genetics</a:t>
            </a:r>
            <a:r>
              <a:rPr lang="en-US" sz="1200" dirty="0">
                <a:effectLst/>
                <a:latin typeface="Bahnschrift Light Condensed" panose="020B0502040204020203" pitchFamily="34" charset="0"/>
              </a:rPr>
              <a:t>, </a:t>
            </a:r>
            <a:r>
              <a:rPr lang="en-US" sz="1200" i="1" dirty="0">
                <a:effectLst/>
                <a:latin typeface="Bahnschrift Light Condensed" panose="020B0502040204020203" pitchFamily="34" charset="0"/>
              </a:rPr>
              <a:t>15</a:t>
            </a:r>
            <a:r>
              <a:rPr lang="en-US" sz="1200" dirty="0">
                <a:effectLst/>
                <a:latin typeface="Bahnschrift Light Condensed" panose="020B0502040204020203" pitchFamily="34" charset="0"/>
              </a:rPr>
              <a:t>(1), 481–505. </a:t>
            </a:r>
            <a:r>
              <a:rPr lang="en-US" sz="1200" dirty="0">
                <a:effectLst/>
                <a:latin typeface="Bahnschrift Light Condensed" panose="020B0502040204020203" pitchFamily="34" charset="0"/>
                <a:hlinkClick r:id="rId8"/>
              </a:rPr>
              <a:t>https://doi.org/10.1146/annurev-genom-090413-025327</a:t>
            </a:r>
            <a:endParaRPr lang="en-US" sz="1200" dirty="0">
              <a:effectLst/>
              <a:latin typeface="Bahnschrift Light Condensed" panose="020B0502040204020203" pitchFamily="34" charset="0"/>
            </a:endParaRPr>
          </a:p>
          <a:p>
            <a:pPr marL="514350" indent="-514350">
              <a:lnSpc>
                <a:spcPct val="100000"/>
              </a:lnSpc>
              <a:spcAft>
                <a:spcPts val="200"/>
              </a:spcAft>
              <a:buFont typeface="+mj-lt"/>
              <a:buAutoNum type="arabicPeriod"/>
            </a:pPr>
            <a:r>
              <a:rPr lang="en-US" sz="1200" dirty="0">
                <a:effectLst/>
                <a:latin typeface="Bahnschrift Light Condensed" panose="020B0502040204020203" pitchFamily="34" charset="0"/>
              </a:rPr>
              <a:t>Meslin, E. M., Thomson, E. J., &amp; Boyer, J. T. (1997). The Ethical, Legal, and Social Implications Research Program at the National Human Genome Research Institute. </a:t>
            </a:r>
            <a:r>
              <a:rPr lang="en-US" sz="1200" i="1" dirty="0">
                <a:effectLst/>
                <a:latin typeface="Bahnschrift Light Condensed" panose="020B0502040204020203" pitchFamily="34" charset="0"/>
              </a:rPr>
              <a:t>Kennedy Institute of Ethics Journal</a:t>
            </a:r>
            <a:r>
              <a:rPr lang="en-US" sz="1200" dirty="0">
                <a:effectLst/>
                <a:latin typeface="Bahnschrift Light Condensed" panose="020B0502040204020203" pitchFamily="34" charset="0"/>
              </a:rPr>
              <a:t>, </a:t>
            </a:r>
            <a:r>
              <a:rPr lang="en-US" sz="1200" i="1" dirty="0">
                <a:effectLst/>
                <a:latin typeface="Bahnschrift Light Condensed" panose="020B0502040204020203" pitchFamily="34" charset="0"/>
              </a:rPr>
              <a:t>7</a:t>
            </a:r>
            <a:r>
              <a:rPr lang="en-US" sz="1200" dirty="0">
                <a:effectLst/>
                <a:latin typeface="Bahnschrift Light Condensed" panose="020B0502040204020203" pitchFamily="34" charset="0"/>
              </a:rPr>
              <a:t>(3), 291–298. </a:t>
            </a:r>
            <a:r>
              <a:rPr lang="en-US" sz="1200" dirty="0">
                <a:effectLst/>
                <a:latin typeface="Bahnschrift Light Condensed" panose="020B0502040204020203" pitchFamily="34" charset="0"/>
                <a:hlinkClick r:id="rId9"/>
              </a:rPr>
              <a:t>https://doi.org/10.1353/ken.1997.0025</a:t>
            </a:r>
            <a:endParaRPr lang="en-US" sz="1200" dirty="0">
              <a:effectLst/>
              <a:latin typeface="Bahnschrift Light Condensed" panose="020B0502040204020203" pitchFamily="34" charset="0"/>
            </a:endParaRPr>
          </a:p>
          <a:p>
            <a:pPr marL="514350" indent="-514350">
              <a:lnSpc>
                <a:spcPct val="100000"/>
              </a:lnSpc>
              <a:spcAft>
                <a:spcPts val="200"/>
              </a:spcAft>
              <a:buFont typeface="+mj-lt"/>
              <a:buAutoNum type="arabicPeriod"/>
            </a:pPr>
            <a:r>
              <a:rPr lang="en-US" sz="1200" dirty="0">
                <a:effectLst/>
                <a:latin typeface="Bahnschrift Light Condensed" panose="020B0502040204020203" pitchFamily="34" charset="0"/>
              </a:rPr>
              <a:t>New York Times. (1931, February 17). EINSTEIN SEES LACK IN APPLYING SCIENCE. </a:t>
            </a:r>
            <a:r>
              <a:rPr lang="en-US" sz="1200" i="1" dirty="0">
                <a:effectLst/>
                <a:latin typeface="Bahnschrift Light Condensed" panose="020B0502040204020203" pitchFamily="34" charset="0"/>
              </a:rPr>
              <a:t>New York Times</a:t>
            </a:r>
            <a:r>
              <a:rPr lang="en-US" sz="1200" dirty="0">
                <a:effectLst/>
                <a:latin typeface="Bahnschrift Light Condensed" panose="020B0502040204020203" pitchFamily="34" charset="0"/>
              </a:rPr>
              <a:t>. </a:t>
            </a:r>
            <a:r>
              <a:rPr lang="en-US" sz="1200" dirty="0">
                <a:effectLst/>
                <a:latin typeface="Bahnschrift Light Condensed" panose="020B0502040204020203" pitchFamily="34" charset="0"/>
                <a:hlinkClick r:id="rId10"/>
              </a:rPr>
              <a:t>https://timesmachine.nytimes.com/timesmachine/1931/02/17/98321956.html</a:t>
            </a:r>
            <a:endParaRPr lang="en-US" sz="1200" dirty="0">
              <a:effectLst/>
              <a:latin typeface="Bahnschrift Light Condensed" panose="020B0502040204020203" pitchFamily="34" charset="0"/>
            </a:endParaRPr>
          </a:p>
          <a:p>
            <a:pPr marL="514350" indent="-514350">
              <a:lnSpc>
                <a:spcPct val="100000"/>
              </a:lnSpc>
              <a:spcAft>
                <a:spcPts val="200"/>
              </a:spcAft>
              <a:buFont typeface="+mj-lt"/>
              <a:buAutoNum type="arabicPeriod"/>
            </a:pPr>
            <a:r>
              <a:rPr lang="en-US" sz="1200" dirty="0">
                <a:effectLst/>
                <a:latin typeface="Bahnschrift Light Condensed" panose="020B0502040204020203" pitchFamily="34" charset="0"/>
              </a:rPr>
              <a:t>SWGDAM. (n.d.). </a:t>
            </a:r>
            <a:r>
              <a:rPr lang="en-US" sz="1200" i="1" dirty="0">
                <a:effectLst/>
                <a:latin typeface="Bahnschrift Light Condensed" panose="020B0502040204020203" pitchFamily="34" charset="0"/>
              </a:rPr>
              <a:t>Recommendations from the SWGDAM Ad Hoc Working Group on Familial arching</a:t>
            </a:r>
            <a:r>
              <a:rPr lang="en-US" sz="1200" dirty="0">
                <a:effectLst/>
                <a:latin typeface="Bahnschrift Light Condensed" panose="020B0502040204020203" pitchFamily="34" charset="0"/>
              </a:rPr>
              <a:t>. Retrieved May 3, 2021, from </a:t>
            </a:r>
            <a:r>
              <a:rPr lang="en-US" sz="1200" dirty="0">
                <a:effectLst/>
                <a:latin typeface="Bahnschrift Light Condensed" panose="020B0502040204020203" pitchFamily="34" charset="0"/>
                <a:hlinkClick r:id="rId11"/>
              </a:rPr>
              <a:t>http://media.wix.com/ugd/4344b0_46b5263cab994f16aeedb01419f964f6.pdf</a:t>
            </a:r>
            <a:endParaRPr lang="en-US" sz="1200" dirty="0">
              <a:effectLst/>
              <a:latin typeface="Bahnschrift Light Condensed" panose="020B0502040204020203" pitchFamily="34" charset="0"/>
            </a:endParaRPr>
          </a:p>
        </p:txBody>
      </p:sp>
      <p:sp>
        <p:nvSpPr>
          <p:cNvPr id="5" name="Slide Number Placeholder 4">
            <a:extLst>
              <a:ext uri="{FF2B5EF4-FFF2-40B4-BE49-F238E27FC236}">
                <a16:creationId xmlns:a16="http://schemas.microsoft.com/office/drawing/2014/main" id="{8C702A24-F012-4F7E-B14B-82D4F5BCE69C}"/>
              </a:ext>
            </a:extLst>
          </p:cNvPr>
          <p:cNvSpPr>
            <a:spLocks noGrp="1"/>
          </p:cNvSpPr>
          <p:nvPr>
            <p:ph type="sldNum" sz="quarter" idx="12"/>
          </p:nvPr>
        </p:nvSpPr>
        <p:spPr/>
        <p:txBody>
          <a:bodyPr/>
          <a:lstStyle/>
          <a:p>
            <a:fld id="{ED2CF7B8-C702-46AF-87BE-3F9DFE9DF831}" type="slidenum">
              <a:rPr lang="en-US" smtClean="0"/>
              <a:t>31</a:t>
            </a:fld>
            <a:endParaRPr lang="en-US" dirty="0"/>
          </a:p>
        </p:txBody>
      </p:sp>
    </p:spTree>
    <p:extLst>
      <p:ext uri="{BB962C8B-B14F-4D97-AF65-F5344CB8AC3E}">
        <p14:creationId xmlns:p14="http://schemas.microsoft.com/office/powerpoint/2010/main" val="721944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450A0D-6D8D-4874-9F6B-FCA53235D6B9}"/>
              </a:ext>
            </a:extLst>
          </p:cNvPr>
          <p:cNvSpPr>
            <a:spLocks noGrp="1"/>
          </p:cNvSpPr>
          <p:nvPr>
            <p:ph type="sldNum" sz="quarter" idx="12"/>
          </p:nvPr>
        </p:nvSpPr>
        <p:spPr/>
        <p:txBody>
          <a:bodyPr/>
          <a:lstStyle/>
          <a:p>
            <a:fld id="{188DB3B1-8416-4DB6-88EA-4338126FF5D2}" type="slidenum">
              <a:rPr lang="en-US" smtClean="0"/>
              <a:t>4</a:t>
            </a:fld>
            <a:endParaRPr lang="en-US"/>
          </a:p>
        </p:txBody>
      </p:sp>
      <p:pic>
        <p:nvPicPr>
          <p:cNvPr id="3" name="Online Media 2" title="The Dark Knight - High Frequency Generator Scene">
            <a:hlinkClick r:id="" action="ppaction://media"/>
            <a:extLst>
              <a:ext uri="{FF2B5EF4-FFF2-40B4-BE49-F238E27FC236}">
                <a16:creationId xmlns:a16="http://schemas.microsoft.com/office/drawing/2014/main" id="{F296939E-2B62-4525-87E9-4554C2F4E1CB}"/>
              </a:ext>
            </a:extLst>
          </p:cNvPr>
          <p:cNvPicPr>
            <a:picLocks noRot="1" noChangeAspect="1"/>
          </p:cNvPicPr>
          <p:nvPr>
            <a:videoFile r:link="rId1"/>
          </p:nvPr>
        </p:nvPicPr>
        <p:blipFill>
          <a:blip r:embed="rId4"/>
          <a:stretch>
            <a:fillRect/>
          </a:stretch>
        </p:blipFill>
        <p:spPr>
          <a:xfrm>
            <a:off x="26973" y="-1385"/>
            <a:ext cx="12165027" cy="6873240"/>
          </a:xfrm>
          <a:prstGeom prst="rect">
            <a:avLst/>
          </a:prstGeom>
        </p:spPr>
      </p:pic>
    </p:spTree>
    <p:extLst>
      <p:ext uri="{BB962C8B-B14F-4D97-AF65-F5344CB8AC3E}">
        <p14:creationId xmlns:p14="http://schemas.microsoft.com/office/powerpoint/2010/main" val="326110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044275-D89F-4D8E-84FD-1E1FC3346665}"/>
              </a:ext>
            </a:extLst>
          </p:cNvPr>
          <p:cNvSpPr>
            <a:spLocks noGrp="1"/>
          </p:cNvSpPr>
          <p:nvPr>
            <p:ph type="sldNum" sz="quarter" idx="12"/>
          </p:nvPr>
        </p:nvSpPr>
        <p:spPr/>
        <p:txBody>
          <a:bodyPr/>
          <a:lstStyle/>
          <a:p>
            <a:fld id="{ED2CF7B8-C702-46AF-87BE-3F9DFE9DF831}" type="slidenum">
              <a:rPr lang="en-US" smtClean="0"/>
              <a:t>5</a:t>
            </a:fld>
            <a:endParaRPr lang="en-US"/>
          </a:p>
        </p:txBody>
      </p:sp>
      <p:sp>
        <p:nvSpPr>
          <p:cNvPr id="3" name="TextBox 2">
            <a:extLst>
              <a:ext uri="{FF2B5EF4-FFF2-40B4-BE49-F238E27FC236}">
                <a16:creationId xmlns:a16="http://schemas.microsoft.com/office/drawing/2014/main" id="{F837D4D7-CF99-44EA-8BA9-8BC12E0CE404}"/>
              </a:ext>
            </a:extLst>
          </p:cNvPr>
          <p:cNvSpPr txBox="1"/>
          <p:nvPr/>
        </p:nvSpPr>
        <p:spPr>
          <a:xfrm>
            <a:off x="1904024" y="2551837"/>
            <a:ext cx="8932188" cy="1754326"/>
          </a:xfrm>
          <a:prstGeom prst="rect">
            <a:avLst/>
          </a:prstGeom>
          <a:noFill/>
        </p:spPr>
        <p:txBody>
          <a:bodyPr wrap="square" rtlCol="0">
            <a:spAutoFit/>
          </a:bodyPr>
          <a:lstStyle/>
          <a:p>
            <a:pPr algn="just"/>
            <a:r>
              <a:rPr lang="en-US" sz="3600" b="1" dirty="0">
                <a:solidFill>
                  <a:srgbClr val="0070C0"/>
                </a:solidFill>
                <a:latin typeface="Century Gothic" panose="020B0502020202020204" pitchFamily="34" charset="0"/>
              </a:rPr>
              <a:t>The justice and equity implications of algorithms matter as much as their validity and reliability.</a:t>
            </a:r>
          </a:p>
        </p:txBody>
      </p:sp>
    </p:spTree>
    <p:extLst>
      <p:ext uri="{BB962C8B-B14F-4D97-AF65-F5344CB8AC3E}">
        <p14:creationId xmlns:p14="http://schemas.microsoft.com/office/powerpoint/2010/main" val="1150202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C0F4F7-EF37-418E-9478-CD254337471C}"/>
              </a:ext>
            </a:extLst>
          </p:cNvPr>
          <p:cNvSpPr>
            <a:spLocks noGrp="1"/>
          </p:cNvSpPr>
          <p:nvPr>
            <p:ph type="sldNum" sz="quarter" idx="12"/>
          </p:nvPr>
        </p:nvSpPr>
        <p:spPr/>
        <p:txBody>
          <a:bodyPr/>
          <a:lstStyle/>
          <a:p>
            <a:fld id="{ED2CF7B8-C702-46AF-87BE-3F9DFE9DF831}" type="slidenum">
              <a:rPr lang="en-US" smtClean="0"/>
              <a:t>6</a:t>
            </a:fld>
            <a:endParaRPr lang="en-US"/>
          </a:p>
        </p:txBody>
      </p:sp>
      <p:sp>
        <p:nvSpPr>
          <p:cNvPr id="3" name="TextBox 2">
            <a:extLst>
              <a:ext uri="{FF2B5EF4-FFF2-40B4-BE49-F238E27FC236}">
                <a16:creationId xmlns:a16="http://schemas.microsoft.com/office/drawing/2014/main" id="{E0F87186-228D-4090-BA21-AD8E72D1F9E2}"/>
              </a:ext>
            </a:extLst>
          </p:cNvPr>
          <p:cNvSpPr txBox="1"/>
          <p:nvPr/>
        </p:nvSpPr>
        <p:spPr>
          <a:xfrm>
            <a:off x="4169045" y="2954793"/>
            <a:ext cx="4602996" cy="646331"/>
          </a:xfrm>
          <a:prstGeom prst="rect">
            <a:avLst/>
          </a:prstGeom>
          <a:noFill/>
        </p:spPr>
        <p:txBody>
          <a:bodyPr wrap="square" rtlCol="0">
            <a:spAutoFit/>
          </a:bodyPr>
          <a:lstStyle/>
          <a:p>
            <a:pPr algn="just"/>
            <a:r>
              <a:rPr lang="en-US" sz="3600" dirty="0">
                <a:latin typeface="Century Gothic" panose="020B0502020202020204" pitchFamily="34" charset="0"/>
              </a:rPr>
              <a:t>A case in point…</a:t>
            </a:r>
          </a:p>
        </p:txBody>
      </p:sp>
    </p:spTree>
    <p:extLst>
      <p:ext uri="{BB962C8B-B14F-4D97-AF65-F5344CB8AC3E}">
        <p14:creationId xmlns:p14="http://schemas.microsoft.com/office/powerpoint/2010/main" val="3247543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310EE4-D603-40FB-AF2C-B41271F8A393}"/>
              </a:ext>
            </a:extLst>
          </p:cNvPr>
          <p:cNvSpPr>
            <a:spLocks noGrp="1"/>
          </p:cNvSpPr>
          <p:nvPr>
            <p:ph type="sldNum" sz="quarter" idx="12"/>
          </p:nvPr>
        </p:nvSpPr>
        <p:spPr/>
        <p:txBody>
          <a:bodyPr/>
          <a:lstStyle/>
          <a:p>
            <a:fld id="{ED2CF7B8-C702-46AF-87BE-3F9DFE9DF831}" type="slidenum">
              <a:rPr lang="en-US" smtClean="0"/>
              <a:t>7</a:t>
            </a:fld>
            <a:endParaRPr lang="en-US"/>
          </a:p>
        </p:txBody>
      </p:sp>
      <p:pic>
        <p:nvPicPr>
          <p:cNvPr id="6" name="Picture 5">
            <a:extLst>
              <a:ext uri="{FF2B5EF4-FFF2-40B4-BE49-F238E27FC236}">
                <a16:creationId xmlns:a16="http://schemas.microsoft.com/office/drawing/2014/main" id="{6AD7C5F7-296B-460D-8825-65551D628AB4}"/>
              </a:ext>
            </a:extLst>
          </p:cNvPr>
          <p:cNvPicPr>
            <a:picLocks noChangeAspect="1"/>
          </p:cNvPicPr>
          <p:nvPr/>
        </p:nvPicPr>
        <p:blipFill>
          <a:blip r:embed="rId3"/>
          <a:stretch>
            <a:fillRect/>
          </a:stretch>
        </p:blipFill>
        <p:spPr>
          <a:xfrm>
            <a:off x="1516532" y="213361"/>
            <a:ext cx="2372056" cy="781159"/>
          </a:xfrm>
          <a:prstGeom prst="rect">
            <a:avLst/>
          </a:prstGeom>
        </p:spPr>
      </p:pic>
      <p:pic>
        <p:nvPicPr>
          <p:cNvPr id="8" name="Picture 7">
            <a:extLst>
              <a:ext uri="{FF2B5EF4-FFF2-40B4-BE49-F238E27FC236}">
                <a16:creationId xmlns:a16="http://schemas.microsoft.com/office/drawing/2014/main" id="{83BE5142-A493-4C2E-BB07-1CCA040F04B0}"/>
              </a:ext>
            </a:extLst>
          </p:cNvPr>
          <p:cNvPicPr>
            <a:picLocks noChangeAspect="1"/>
          </p:cNvPicPr>
          <p:nvPr/>
        </p:nvPicPr>
        <p:blipFill>
          <a:blip r:embed="rId4"/>
          <a:stretch>
            <a:fillRect/>
          </a:stretch>
        </p:blipFill>
        <p:spPr>
          <a:xfrm>
            <a:off x="1" y="994520"/>
            <a:ext cx="5405120" cy="2007772"/>
          </a:xfrm>
          <a:prstGeom prst="rect">
            <a:avLst/>
          </a:prstGeom>
        </p:spPr>
      </p:pic>
      <p:pic>
        <p:nvPicPr>
          <p:cNvPr id="2050" name="Picture 2" descr="Human Genetics Needs an Antiracism Plan">
            <a:extLst>
              <a:ext uri="{FF2B5EF4-FFF2-40B4-BE49-F238E27FC236}">
                <a16:creationId xmlns:a16="http://schemas.microsoft.com/office/drawing/2014/main" id="{EF4F4480-7C47-4BEF-B574-6D1FF8DDFE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023" y="3089921"/>
            <a:ext cx="4537075" cy="376807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C69D407-24C4-4EDB-8E79-F490DD6308C1}"/>
              </a:ext>
            </a:extLst>
          </p:cNvPr>
          <p:cNvSpPr txBox="1"/>
          <p:nvPr/>
        </p:nvSpPr>
        <p:spPr>
          <a:xfrm>
            <a:off x="5770880" y="598640"/>
            <a:ext cx="5974080" cy="954107"/>
          </a:xfrm>
          <a:prstGeom prst="rect">
            <a:avLst/>
          </a:prstGeom>
          <a:noFill/>
        </p:spPr>
        <p:txBody>
          <a:bodyPr wrap="square" rtlCol="0">
            <a:spAutoFit/>
          </a:bodyPr>
          <a:lstStyle/>
          <a:p>
            <a:r>
              <a:rPr lang="en-US" sz="2800" dirty="0">
                <a:latin typeface="Bahnschrift Condensed" panose="020B0502040204020203" pitchFamily="34" charset="0"/>
              </a:rPr>
              <a:t>Eugenics linked genetics to race and connected social traits.</a:t>
            </a:r>
          </a:p>
        </p:txBody>
      </p:sp>
      <p:sp>
        <p:nvSpPr>
          <p:cNvPr id="10" name="TextBox 9">
            <a:extLst>
              <a:ext uri="{FF2B5EF4-FFF2-40B4-BE49-F238E27FC236}">
                <a16:creationId xmlns:a16="http://schemas.microsoft.com/office/drawing/2014/main" id="{05A62269-3C19-4F95-9D2F-F56DB6D6623A}"/>
              </a:ext>
            </a:extLst>
          </p:cNvPr>
          <p:cNvSpPr txBox="1"/>
          <p:nvPr/>
        </p:nvSpPr>
        <p:spPr>
          <a:xfrm>
            <a:off x="5770880" y="4043819"/>
            <a:ext cx="5582920" cy="2677656"/>
          </a:xfrm>
          <a:prstGeom prst="rect">
            <a:avLst/>
          </a:prstGeom>
          <a:noFill/>
        </p:spPr>
        <p:txBody>
          <a:bodyPr wrap="square" rtlCol="0">
            <a:spAutoFit/>
          </a:bodyPr>
          <a:lstStyle/>
          <a:p>
            <a:r>
              <a:rPr lang="en-US" sz="2800" dirty="0">
                <a:latin typeface="Bahnschrift Condensed" panose="020B0502040204020203" pitchFamily="34" charset="0"/>
              </a:rPr>
              <a:t>U.S. Eugenic Record Office contributed to policies:</a:t>
            </a:r>
          </a:p>
          <a:p>
            <a:pPr marL="285750" indent="-285750">
              <a:buFont typeface="Arial" panose="020B0604020202020204" pitchFamily="34" charset="0"/>
              <a:buChar char="•"/>
            </a:pPr>
            <a:r>
              <a:rPr lang="en-US" sz="2800" dirty="0">
                <a:latin typeface="Bahnschrift Condensed" panose="020B0502040204020203" pitchFamily="34" charset="0"/>
              </a:rPr>
              <a:t>Virginia Racial Integrity Act</a:t>
            </a:r>
          </a:p>
          <a:p>
            <a:pPr marL="285750" indent="-285750">
              <a:buFont typeface="Arial" panose="020B0604020202020204" pitchFamily="34" charset="0"/>
              <a:buChar char="•"/>
            </a:pPr>
            <a:r>
              <a:rPr lang="en-US" sz="2800" dirty="0">
                <a:latin typeface="Bahnschrift Condensed" panose="020B0502040204020203" pitchFamily="34" charset="0"/>
              </a:rPr>
              <a:t>Eugenical Sterilization Act</a:t>
            </a:r>
          </a:p>
          <a:p>
            <a:pPr marL="285750" indent="-285750">
              <a:buFont typeface="Arial" panose="020B0604020202020204" pitchFamily="34" charset="0"/>
              <a:buChar char="•"/>
            </a:pPr>
            <a:r>
              <a:rPr lang="en-US" sz="2800" dirty="0">
                <a:latin typeface="Bahnschrift Condensed" panose="020B0502040204020203" pitchFamily="34" charset="0"/>
              </a:rPr>
              <a:t>Disenfranchising racial minorities, immigrants, poor white populations</a:t>
            </a:r>
          </a:p>
        </p:txBody>
      </p:sp>
      <p:sp>
        <p:nvSpPr>
          <p:cNvPr id="12" name="TextBox 11">
            <a:extLst>
              <a:ext uri="{FF2B5EF4-FFF2-40B4-BE49-F238E27FC236}">
                <a16:creationId xmlns:a16="http://schemas.microsoft.com/office/drawing/2014/main" id="{8A09BFA0-0F07-481A-AA6A-B48B5F84272D}"/>
              </a:ext>
            </a:extLst>
          </p:cNvPr>
          <p:cNvSpPr txBox="1"/>
          <p:nvPr/>
        </p:nvSpPr>
        <p:spPr>
          <a:xfrm>
            <a:off x="5770880" y="2169481"/>
            <a:ext cx="5770880" cy="1424466"/>
          </a:xfrm>
          <a:prstGeom prst="rect">
            <a:avLst/>
          </a:prstGeom>
          <a:noFill/>
        </p:spPr>
        <p:txBody>
          <a:bodyPr wrap="square" rtlCol="0">
            <a:spAutoFit/>
          </a:bodyPr>
          <a:lstStyle/>
          <a:p>
            <a:r>
              <a:rPr lang="en-US" sz="2800" dirty="0">
                <a:latin typeface="Bahnschrift Condensed" panose="020B0502040204020203" pitchFamily="34" charset="0"/>
              </a:rPr>
              <a:t>U.S. Eugenic Record Office became an “analytical index of traits in American families” (Allen, 1986) </a:t>
            </a:r>
          </a:p>
        </p:txBody>
      </p:sp>
    </p:spTree>
    <p:extLst>
      <p:ext uri="{BB962C8B-B14F-4D97-AF65-F5344CB8AC3E}">
        <p14:creationId xmlns:p14="http://schemas.microsoft.com/office/powerpoint/2010/main" val="86285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98CA957-524C-4ED5-98A9-40989A7896DB}"/>
              </a:ext>
            </a:extLst>
          </p:cNvPr>
          <p:cNvSpPr>
            <a:spLocks noGrp="1"/>
          </p:cNvSpPr>
          <p:nvPr>
            <p:ph type="sldNum" sz="quarter" idx="12"/>
          </p:nvPr>
        </p:nvSpPr>
        <p:spPr/>
        <p:txBody>
          <a:bodyPr/>
          <a:lstStyle/>
          <a:p>
            <a:fld id="{ED2CF7B8-C702-46AF-87BE-3F9DFE9DF831}" type="slidenum">
              <a:rPr lang="en-US" smtClean="0"/>
              <a:t>8</a:t>
            </a:fld>
            <a:endParaRPr lang="en-US"/>
          </a:p>
        </p:txBody>
      </p:sp>
      <p:pic>
        <p:nvPicPr>
          <p:cNvPr id="4" name="Picture 3">
            <a:extLst>
              <a:ext uri="{FF2B5EF4-FFF2-40B4-BE49-F238E27FC236}">
                <a16:creationId xmlns:a16="http://schemas.microsoft.com/office/drawing/2014/main" id="{5FBD68C6-452A-4D97-91FE-CCC99A32FCFF}"/>
              </a:ext>
            </a:extLst>
          </p:cNvPr>
          <p:cNvPicPr>
            <a:picLocks noChangeAspect="1"/>
          </p:cNvPicPr>
          <p:nvPr/>
        </p:nvPicPr>
        <p:blipFill>
          <a:blip r:embed="rId3"/>
          <a:stretch>
            <a:fillRect/>
          </a:stretch>
        </p:blipFill>
        <p:spPr>
          <a:xfrm>
            <a:off x="1109921" y="114353"/>
            <a:ext cx="3075999" cy="552988"/>
          </a:xfrm>
          <a:prstGeom prst="rect">
            <a:avLst/>
          </a:prstGeom>
        </p:spPr>
      </p:pic>
      <p:pic>
        <p:nvPicPr>
          <p:cNvPr id="6" name="Picture 5">
            <a:extLst>
              <a:ext uri="{FF2B5EF4-FFF2-40B4-BE49-F238E27FC236}">
                <a16:creationId xmlns:a16="http://schemas.microsoft.com/office/drawing/2014/main" id="{41ABE091-AC46-4520-A807-DAA48A1C3ABB}"/>
              </a:ext>
            </a:extLst>
          </p:cNvPr>
          <p:cNvPicPr>
            <a:picLocks noChangeAspect="1"/>
          </p:cNvPicPr>
          <p:nvPr/>
        </p:nvPicPr>
        <p:blipFill>
          <a:blip r:embed="rId4"/>
          <a:stretch>
            <a:fillRect/>
          </a:stretch>
        </p:blipFill>
        <p:spPr>
          <a:xfrm>
            <a:off x="101600" y="667341"/>
            <a:ext cx="5557502" cy="6076306"/>
          </a:xfrm>
          <a:prstGeom prst="rect">
            <a:avLst/>
          </a:prstGeom>
        </p:spPr>
      </p:pic>
      <p:sp>
        <p:nvSpPr>
          <p:cNvPr id="8" name="TextBox 7">
            <a:extLst>
              <a:ext uri="{FF2B5EF4-FFF2-40B4-BE49-F238E27FC236}">
                <a16:creationId xmlns:a16="http://schemas.microsoft.com/office/drawing/2014/main" id="{CD70E600-031F-4BC3-BC5D-6C615395ACC1}"/>
              </a:ext>
            </a:extLst>
          </p:cNvPr>
          <p:cNvSpPr txBox="1"/>
          <p:nvPr/>
        </p:nvSpPr>
        <p:spPr>
          <a:xfrm>
            <a:off x="6096000" y="1443841"/>
            <a:ext cx="5736956" cy="3970318"/>
          </a:xfrm>
          <a:prstGeom prst="rect">
            <a:avLst/>
          </a:prstGeom>
          <a:noFill/>
        </p:spPr>
        <p:txBody>
          <a:bodyPr wrap="square">
            <a:spAutoFit/>
          </a:bodyPr>
          <a:lstStyle/>
          <a:p>
            <a:pPr algn="l" fontAlgn="base"/>
            <a:r>
              <a:rPr lang="en-US" sz="3600" b="0" i="0" dirty="0">
                <a:solidFill>
                  <a:srgbClr val="333333"/>
                </a:solidFill>
                <a:effectLst/>
                <a:latin typeface="Bahnschrift Condensed" panose="020B0502040204020203" pitchFamily="34" charset="0"/>
              </a:rPr>
              <a:t>“The Eugenics Record Office was built around very systematized ideas that still might be seen as legitimate today,” said Noah Fuller, an artist and co-curator of the exhibit. “At the time, this was widely accepted as legitimate science.”</a:t>
            </a:r>
          </a:p>
        </p:txBody>
      </p:sp>
    </p:spTree>
    <p:extLst>
      <p:ext uri="{BB962C8B-B14F-4D97-AF65-F5344CB8AC3E}">
        <p14:creationId xmlns:p14="http://schemas.microsoft.com/office/powerpoint/2010/main" val="772637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5F0119-D007-4607-B569-C136A50116FE}"/>
              </a:ext>
            </a:extLst>
          </p:cNvPr>
          <p:cNvSpPr>
            <a:spLocks noGrp="1"/>
          </p:cNvSpPr>
          <p:nvPr>
            <p:ph type="sldNum" sz="quarter" idx="12"/>
          </p:nvPr>
        </p:nvSpPr>
        <p:spPr/>
        <p:txBody>
          <a:bodyPr/>
          <a:lstStyle/>
          <a:p>
            <a:fld id="{ED2CF7B8-C702-46AF-87BE-3F9DFE9DF831}" type="slidenum">
              <a:rPr lang="en-US" smtClean="0"/>
              <a:t>9</a:t>
            </a:fld>
            <a:endParaRPr lang="en-US"/>
          </a:p>
        </p:txBody>
      </p:sp>
      <p:sp>
        <p:nvSpPr>
          <p:cNvPr id="3" name="TextBox 2">
            <a:extLst>
              <a:ext uri="{FF2B5EF4-FFF2-40B4-BE49-F238E27FC236}">
                <a16:creationId xmlns:a16="http://schemas.microsoft.com/office/drawing/2014/main" id="{CFF91E32-9E7E-4F70-AB14-F2C453DE3068}"/>
              </a:ext>
            </a:extLst>
          </p:cNvPr>
          <p:cNvSpPr txBox="1"/>
          <p:nvPr/>
        </p:nvSpPr>
        <p:spPr>
          <a:xfrm>
            <a:off x="1255363" y="1617325"/>
            <a:ext cx="10600839" cy="646331"/>
          </a:xfrm>
          <a:prstGeom prst="rect">
            <a:avLst/>
          </a:prstGeom>
          <a:noFill/>
        </p:spPr>
        <p:txBody>
          <a:bodyPr wrap="square" rtlCol="0">
            <a:spAutoFit/>
          </a:bodyPr>
          <a:lstStyle/>
          <a:p>
            <a:r>
              <a:rPr lang="en-US" sz="3600" dirty="0">
                <a:latin typeface="Century Gothic" panose="020B0502020202020204" pitchFamily="34" charset="0"/>
              </a:rPr>
              <a:t>How did the use of eugenics gain legitimacy? </a:t>
            </a:r>
          </a:p>
        </p:txBody>
      </p:sp>
      <p:sp>
        <p:nvSpPr>
          <p:cNvPr id="4" name="TextBox 3">
            <a:extLst>
              <a:ext uri="{FF2B5EF4-FFF2-40B4-BE49-F238E27FC236}">
                <a16:creationId xmlns:a16="http://schemas.microsoft.com/office/drawing/2014/main" id="{590676BB-083D-4A4A-8D4F-8F96DBFE6451}"/>
              </a:ext>
            </a:extLst>
          </p:cNvPr>
          <p:cNvSpPr txBox="1"/>
          <p:nvPr/>
        </p:nvSpPr>
        <p:spPr>
          <a:xfrm>
            <a:off x="516610" y="4594345"/>
            <a:ext cx="10600839" cy="646331"/>
          </a:xfrm>
          <a:prstGeom prst="rect">
            <a:avLst/>
          </a:prstGeom>
          <a:noFill/>
        </p:spPr>
        <p:txBody>
          <a:bodyPr wrap="square" rtlCol="0">
            <a:spAutoFit/>
          </a:bodyPr>
          <a:lstStyle/>
          <a:p>
            <a:pPr algn="ctr"/>
            <a:r>
              <a:rPr lang="en-US" sz="3600" dirty="0">
                <a:latin typeface="Century Gothic" panose="020B0502020202020204" pitchFamily="34" charset="0"/>
              </a:rPr>
              <a:t>Why didn’t people question its use?</a:t>
            </a:r>
          </a:p>
        </p:txBody>
      </p:sp>
      <p:sp>
        <p:nvSpPr>
          <p:cNvPr id="5" name="TextBox 4">
            <a:extLst>
              <a:ext uri="{FF2B5EF4-FFF2-40B4-BE49-F238E27FC236}">
                <a16:creationId xmlns:a16="http://schemas.microsoft.com/office/drawing/2014/main" id="{94D3A38C-650E-4205-A164-ABFBE8B5A733}"/>
              </a:ext>
            </a:extLst>
          </p:cNvPr>
          <p:cNvSpPr txBox="1"/>
          <p:nvPr/>
        </p:nvSpPr>
        <p:spPr>
          <a:xfrm>
            <a:off x="795580" y="3105834"/>
            <a:ext cx="10600839" cy="646331"/>
          </a:xfrm>
          <a:prstGeom prst="rect">
            <a:avLst/>
          </a:prstGeom>
          <a:noFill/>
        </p:spPr>
        <p:txBody>
          <a:bodyPr wrap="square" rtlCol="0">
            <a:spAutoFit/>
          </a:bodyPr>
          <a:lstStyle/>
          <a:p>
            <a:pPr algn="ctr"/>
            <a:r>
              <a:rPr lang="en-US" sz="3600" dirty="0">
                <a:latin typeface="Century Gothic" panose="020B0502020202020204" pitchFamily="34" charset="0"/>
              </a:rPr>
              <a:t>How was it deemed valid?</a:t>
            </a:r>
          </a:p>
        </p:txBody>
      </p:sp>
    </p:spTree>
    <p:extLst>
      <p:ext uri="{BB962C8B-B14F-4D97-AF65-F5344CB8AC3E}">
        <p14:creationId xmlns:p14="http://schemas.microsoft.com/office/powerpoint/2010/main" val="8165809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5.5"/>
</p:tagLst>
</file>

<file path=ppt/tags/tag2.xml><?xml version="1.0" encoding="utf-8"?>
<p:tagLst xmlns:a="http://schemas.openxmlformats.org/drawingml/2006/main" xmlns:r="http://schemas.openxmlformats.org/officeDocument/2006/relationships" xmlns:p="http://schemas.openxmlformats.org/presentationml/2006/main">
  <p:tag name="TIMING" val="|8.4|5.1"/>
</p:tagLst>
</file>

<file path=ppt/tags/tag3.xml><?xml version="1.0" encoding="utf-8"?>
<p:tagLst xmlns:a="http://schemas.openxmlformats.org/drawingml/2006/main" xmlns:r="http://schemas.openxmlformats.org/officeDocument/2006/relationships" xmlns:p="http://schemas.openxmlformats.org/presentationml/2006/main">
  <p:tag name="TIMING" val="|31.5|18.2|4.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9380</TotalTime>
  <Words>2441</Words>
  <Application>Microsoft Office PowerPoint</Application>
  <PresentationFormat>Widescreen</PresentationFormat>
  <Paragraphs>224</Paragraphs>
  <Slides>31</Slides>
  <Notes>21</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Bahnschrift Condensed</vt:lpstr>
      <vt:lpstr>Bahnschrift Light Condensed</vt:lpstr>
      <vt:lpstr>Calibri</vt:lpstr>
      <vt:lpstr>Calibri Light</vt:lpstr>
      <vt:lpstr>Century Gothic</vt:lpstr>
      <vt:lpstr>Roboto</vt:lpstr>
      <vt:lpstr>Rockwell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ELSI Research Priorities (1997)</vt:lpstr>
      <vt:lpstr>ELSI Research Priorities (2014) </vt:lpstr>
      <vt:lpstr>PowerPoint Presentation</vt:lpstr>
      <vt:lpstr>PowerPoint Presentation</vt:lpstr>
      <vt:lpstr>PowerPoint Presentation</vt:lpstr>
      <vt:lpstr>What is a critical approach to technology?</vt:lpstr>
      <vt:lpstr>PowerPoint Presentation</vt:lpstr>
      <vt:lpstr>PowerPoint Presentation</vt:lpstr>
      <vt:lpstr>PowerPoint Presentation</vt:lpstr>
      <vt:lpstr>Community Technology Oversight Boards</vt:lpstr>
      <vt:lpstr>A New Paradigm</vt:lpstr>
      <vt:lpstr>PowerPoint Presentation</vt:lpstr>
      <vt:lpstr>Meeting the moment</vt:lpstr>
      <vt:lpstr>10 simple rules for responsible big data research:</vt:lpstr>
      <vt:lpstr>How it matters</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Chu</dc:creator>
  <cp:lastModifiedBy>Sarah Chu</cp:lastModifiedBy>
  <cp:revision>42</cp:revision>
  <dcterms:created xsi:type="dcterms:W3CDTF">2021-04-22T15:19:02Z</dcterms:created>
  <dcterms:modified xsi:type="dcterms:W3CDTF">2021-06-11T15:20:03Z</dcterms:modified>
</cp:coreProperties>
</file>